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82" r:id="rId1"/>
    <p:sldMasterId id="2147483695" r:id="rId2"/>
    <p:sldMasterId id="2147483708" r:id="rId3"/>
    <p:sldMasterId id="2147483720" r:id="rId4"/>
  </p:sldMasterIdLst>
  <p:notesMasterIdLst>
    <p:notesMasterId r:id="rId151"/>
  </p:notesMasterIdLst>
  <p:handoutMasterIdLst>
    <p:handoutMasterId r:id="rId152"/>
  </p:handoutMasterIdLst>
  <p:sldIdLst>
    <p:sldId id="256" r:id="rId5"/>
    <p:sldId id="2211" r:id="rId6"/>
    <p:sldId id="2242" r:id="rId7"/>
    <p:sldId id="2246" r:id="rId8"/>
    <p:sldId id="260" r:id="rId9"/>
    <p:sldId id="1859" r:id="rId10"/>
    <p:sldId id="1888" r:id="rId11"/>
    <p:sldId id="1860" r:id="rId12"/>
    <p:sldId id="1889" r:id="rId13"/>
    <p:sldId id="1890" r:id="rId14"/>
    <p:sldId id="1891" r:id="rId15"/>
    <p:sldId id="1861" r:id="rId16"/>
    <p:sldId id="1892" r:id="rId17"/>
    <p:sldId id="1893" r:id="rId18"/>
    <p:sldId id="1863" r:id="rId19"/>
    <p:sldId id="1864" r:id="rId20"/>
    <p:sldId id="1902" r:id="rId21"/>
    <p:sldId id="2213" r:id="rId22"/>
    <p:sldId id="1903" r:id="rId23"/>
    <p:sldId id="2212" r:id="rId24"/>
    <p:sldId id="2215" r:id="rId25"/>
    <p:sldId id="2214" r:id="rId26"/>
    <p:sldId id="2216" r:id="rId27"/>
    <p:sldId id="2217" r:id="rId28"/>
    <p:sldId id="2218" r:id="rId29"/>
    <p:sldId id="1867" r:id="rId30"/>
    <p:sldId id="1868" r:id="rId31"/>
    <p:sldId id="2220" r:id="rId32"/>
    <p:sldId id="2221" r:id="rId33"/>
    <p:sldId id="2222" r:id="rId34"/>
    <p:sldId id="2223" r:id="rId35"/>
    <p:sldId id="2224" r:id="rId36"/>
    <p:sldId id="2225" r:id="rId37"/>
    <p:sldId id="2229" r:id="rId38"/>
    <p:sldId id="2227" r:id="rId39"/>
    <p:sldId id="2228" r:id="rId40"/>
    <p:sldId id="2230" r:id="rId41"/>
    <p:sldId id="2231" r:id="rId42"/>
    <p:sldId id="2232" r:id="rId43"/>
    <p:sldId id="2233" r:id="rId44"/>
    <p:sldId id="2234" r:id="rId45"/>
    <p:sldId id="2236" r:id="rId46"/>
    <p:sldId id="2237" r:id="rId47"/>
    <p:sldId id="2238" r:id="rId48"/>
    <p:sldId id="2239" r:id="rId49"/>
    <p:sldId id="2240" r:id="rId50"/>
    <p:sldId id="2241" r:id="rId51"/>
    <p:sldId id="2243" r:id="rId52"/>
    <p:sldId id="2244" r:id="rId53"/>
    <p:sldId id="2245" r:id="rId54"/>
    <p:sldId id="1877" r:id="rId55"/>
    <p:sldId id="2248" r:id="rId56"/>
    <p:sldId id="2249" r:id="rId57"/>
    <p:sldId id="2250" r:id="rId58"/>
    <p:sldId id="2251" r:id="rId59"/>
    <p:sldId id="2252" r:id="rId60"/>
    <p:sldId id="2253" r:id="rId61"/>
    <p:sldId id="2254" r:id="rId62"/>
    <p:sldId id="2255" r:id="rId63"/>
    <p:sldId id="2256" r:id="rId64"/>
    <p:sldId id="2257" r:id="rId65"/>
    <p:sldId id="2258" r:id="rId66"/>
    <p:sldId id="1885" r:id="rId67"/>
    <p:sldId id="2110" r:id="rId68"/>
    <p:sldId id="2111" r:id="rId69"/>
    <p:sldId id="2114" r:id="rId70"/>
    <p:sldId id="2268" r:id="rId71"/>
    <p:sldId id="2247" r:id="rId72"/>
    <p:sldId id="2164" r:id="rId73"/>
    <p:sldId id="2259" r:id="rId74"/>
    <p:sldId id="2260" r:id="rId75"/>
    <p:sldId id="2261" r:id="rId76"/>
    <p:sldId id="2265" r:id="rId77"/>
    <p:sldId id="2264" r:id="rId78"/>
    <p:sldId id="2263" r:id="rId79"/>
    <p:sldId id="2262" r:id="rId80"/>
    <p:sldId id="2266" r:id="rId81"/>
    <p:sldId id="2267" r:id="rId82"/>
    <p:sldId id="2269" r:id="rId83"/>
    <p:sldId id="2270" r:id="rId84"/>
    <p:sldId id="2271" r:id="rId85"/>
    <p:sldId id="2272" r:id="rId86"/>
    <p:sldId id="2273" r:id="rId87"/>
    <p:sldId id="2274" r:id="rId88"/>
    <p:sldId id="2275" r:id="rId89"/>
    <p:sldId id="2276" r:id="rId90"/>
    <p:sldId id="2277" r:id="rId91"/>
    <p:sldId id="2278" r:id="rId92"/>
    <p:sldId id="2306" r:id="rId93"/>
    <p:sldId id="2279" r:id="rId94"/>
    <p:sldId id="2280" r:id="rId95"/>
    <p:sldId id="2281" r:id="rId96"/>
    <p:sldId id="2282" r:id="rId97"/>
    <p:sldId id="2283" r:id="rId98"/>
    <p:sldId id="2284" r:id="rId99"/>
    <p:sldId id="2286" r:id="rId100"/>
    <p:sldId id="2287" r:id="rId101"/>
    <p:sldId id="2288" r:id="rId102"/>
    <p:sldId id="2289" r:id="rId103"/>
    <p:sldId id="2290" r:id="rId104"/>
    <p:sldId id="2291" r:id="rId105"/>
    <p:sldId id="2292" r:id="rId106"/>
    <p:sldId id="2293" r:id="rId107"/>
    <p:sldId id="2294" r:id="rId108"/>
    <p:sldId id="2295" r:id="rId109"/>
    <p:sldId id="2296" r:id="rId110"/>
    <p:sldId id="2297" r:id="rId111"/>
    <p:sldId id="2299" r:id="rId112"/>
    <p:sldId id="2300" r:id="rId113"/>
    <p:sldId id="2302" r:id="rId114"/>
    <p:sldId id="2307" r:id="rId115"/>
    <p:sldId id="2333" r:id="rId116"/>
    <p:sldId id="2308" r:id="rId117"/>
    <p:sldId id="2303" r:id="rId118"/>
    <p:sldId id="2304" r:id="rId119"/>
    <p:sldId id="2305" r:id="rId120"/>
    <p:sldId id="2309" r:id="rId121"/>
    <p:sldId id="2310" r:id="rId122"/>
    <p:sldId id="2311" r:id="rId123"/>
    <p:sldId id="2312" r:id="rId124"/>
    <p:sldId id="2313" r:id="rId125"/>
    <p:sldId id="2317" r:id="rId126"/>
    <p:sldId id="2319" r:id="rId127"/>
    <p:sldId id="2318" r:id="rId128"/>
    <p:sldId id="2320" r:id="rId129"/>
    <p:sldId id="2321" r:id="rId130"/>
    <p:sldId id="2322" r:id="rId131"/>
    <p:sldId id="2323" r:id="rId132"/>
    <p:sldId id="2324" r:id="rId133"/>
    <p:sldId id="2325" r:id="rId134"/>
    <p:sldId id="2326" r:id="rId135"/>
    <p:sldId id="2327" r:id="rId136"/>
    <p:sldId id="2328" r:id="rId137"/>
    <p:sldId id="2329" r:id="rId138"/>
    <p:sldId id="2330" r:id="rId139"/>
    <p:sldId id="2331" r:id="rId140"/>
    <p:sldId id="2332" r:id="rId141"/>
    <p:sldId id="2334" r:id="rId142"/>
    <p:sldId id="2335" r:id="rId143"/>
    <p:sldId id="2336" r:id="rId144"/>
    <p:sldId id="2337" r:id="rId145"/>
    <p:sldId id="2338" r:id="rId146"/>
    <p:sldId id="2339" r:id="rId147"/>
    <p:sldId id="2340" r:id="rId148"/>
    <p:sldId id="1887" r:id="rId149"/>
    <p:sldId id="2209" r:id="rId150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694B0D67-4504-4B5D-8420-666D21B6DBBF}">
          <p14:sldIdLst>
            <p14:sldId id="256"/>
            <p14:sldId id="2211"/>
          </p14:sldIdLst>
        </p14:section>
        <p14:section name="Recap" id="{3ADF5724-7A94-4398-9F3B-5BE1CF1BB498}">
          <p14:sldIdLst>
            <p14:sldId id="2242"/>
            <p14:sldId id="2246"/>
            <p14:sldId id="260"/>
            <p14:sldId id="1859"/>
            <p14:sldId id="1888"/>
            <p14:sldId id="1860"/>
            <p14:sldId id="1889"/>
            <p14:sldId id="1890"/>
            <p14:sldId id="1891"/>
            <p14:sldId id="1861"/>
            <p14:sldId id="1892"/>
            <p14:sldId id="1893"/>
          </p14:sldIdLst>
        </p14:section>
        <p14:section name="Quantifiers" id="{2EB983F0-8B64-4AB2-804E-83A82D04AD37}">
          <p14:sldIdLst>
            <p14:sldId id="1863"/>
            <p14:sldId id="1864"/>
            <p14:sldId id="1902"/>
            <p14:sldId id="2213"/>
            <p14:sldId id="1903"/>
            <p14:sldId id="2212"/>
            <p14:sldId id="2215"/>
            <p14:sldId id="2214"/>
            <p14:sldId id="2216"/>
            <p14:sldId id="2217"/>
            <p14:sldId id="2218"/>
          </p14:sldIdLst>
        </p14:section>
        <p14:section name="Special Symbols" id="{F1238295-B224-4171-8A01-735ED4FF67FB}">
          <p14:sldIdLst>
            <p14:sldId id="1867"/>
            <p14:sldId id="1868"/>
            <p14:sldId id="2220"/>
            <p14:sldId id="2221"/>
            <p14:sldId id="2222"/>
            <p14:sldId id="2223"/>
            <p14:sldId id="2224"/>
            <p14:sldId id="2225"/>
            <p14:sldId id="2229"/>
            <p14:sldId id="2227"/>
            <p14:sldId id="2228"/>
            <p14:sldId id="2230"/>
            <p14:sldId id="2231"/>
            <p14:sldId id="2232"/>
            <p14:sldId id="2233"/>
            <p14:sldId id="2234"/>
            <p14:sldId id="2236"/>
            <p14:sldId id="2237"/>
            <p14:sldId id="2238"/>
            <p14:sldId id="2239"/>
            <p14:sldId id="2240"/>
            <p14:sldId id="2241"/>
            <p14:sldId id="2243"/>
            <p14:sldId id="2244"/>
            <p14:sldId id="2245"/>
          </p14:sldIdLst>
        </p14:section>
        <p14:section name="Brackets" id="{C5DB3C87-B137-49C1-B01D-C0D83C99BB6B}">
          <p14:sldIdLst>
            <p14:sldId id="1877"/>
            <p14:sldId id="2248"/>
            <p14:sldId id="2249"/>
            <p14:sldId id="2250"/>
            <p14:sldId id="2251"/>
            <p14:sldId id="2252"/>
            <p14:sldId id="2253"/>
            <p14:sldId id="2254"/>
            <p14:sldId id="2255"/>
            <p14:sldId id="2256"/>
            <p14:sldId id="2257"/>
          </p14:sldIdLst>
        </p14:section>
        <p14:section name="Regex Class" id="{A7E7A598-01A0-4C95-9F07-8F136B3F3D6C}">
          <p14:sldIdLst>
            <p14:sldId id="2258"/>
            <p14:sldId id="1885"/>
            <p14:sldId id="2110"/>
            <p14:sldId id="2111"/>
            <p14:sldId id="2114"/>
            <p14:sldId id="2268"/>
          </p14:sldIdLst>
        </p14:section>
        <p14:section name="Rockstar Time/Parsing HTML" id="{8152F565-E951-4089-8C9B-ECB7719FEA7B}">
          <p14:sldIdLst>
            <p14:sldId id="2247"/>
            <p14:sldId id="2164"/>
          </p14:sldIdLst>
        </p14:section>
        <p14:section name="Grouping" id="{F68BEC4C-9CE1-4289-B976-908D4C2C2C6A}">
          <p14:sldIdLst>
            <p14:sldId id="2259"/>
            <p14:sldId id="2260"/>
            <p14:sldId id="2261"/>
            <p14:sldId id="2265"/>
            <p14:sldId id="2264"/>
            <p14:sldId id="2263"/>
            <p14:sldId id="2262"/>
            <p14:sldId id="2266"/>
            <p14:sldId id="2267"/>
            <p14:sldId id="2269"/>
            <p14:sldId id="2270"/>
            <p14:sldId id="2271"/>
            <p14:sldId id="2272"/>
            <p14:sldId id="2273"/>
            <p14:sldId id="2274"/>
            <p14:sldId id="2275"/>
            <p14:sldId id="2276"/>
            <p14:sldId id="2277"/>
            <p14:sldId id="2278"/>
            <p14:sldId id="2306"/>
          </p14:sldIdLst>
        </p14:section>
        <p14:section name="Lookaheads" id="{FDC66A8B-3818-4630-86BD-766429381D09}">
          <p14:sldIdLst>
            <p14:sldId id="2279"/>
            <p14:sldId id="2280"/>
            <p14:sldId id="2281"/>
            <p14:sldId id="2282"/>
            <p14:sldId id="2283"/>
            <p14:sldId id="2284"/>
            <p14:sldId id="2286"/>
            <p14:sldId id="2287"/>
            <p14:sldId id="2288"/>
            <p14:sldId id="2289"/>
            <p14:sldId id="2290"/>
            <p14:sldId id="2291"/>
            <p14:sldId id="2292"/>
            <p14:sldId id="2293"/>
            <p14:sldId id="2294"/>
            <p14:sldId id="2295"/>
            <p14:sldId id="2296"/>
            <p14:sldId id="2297"/>
            <p14:sldId id="2299"/>
            <p14:sldId id="2300"/>
            <p14:sldId id="2302"/>
            <p14:sldId id="2307"/>
            <p14:sldId id="2333"/>
            <p14:sldId id="2308"/>
            <p14:sldId id="2303"/>
          </p14:sldIdLst>
        </p14:section>
        <p14:section name="Lookbehinds" id="{CDB5E07D-B57E-4BDF-B401-4F85059E7FD6}">
          <p14:sldIdLst>
            <p14:sldId id="2304"/>
            <p14:sldId id="2305"/>
            <p14:sldId id="2309"/>
            <p14:sldId id="2310"/>
            <p14:sldId id="2311"/>
            <p14:sldId id="2312"/>
          </p14:sldIdLst>
        </p14:section>
        <p14:section name="Negative Lookaheads and Lookbehinds" id="{F90F7E13-1756-40E1-90EE-7D084334BFAB}">
          <p14:sldIdLst>
            <p14:sldId id="2313"/>
            <p14:sldId id="2317"/>
            <p14:sldId id="2319"/>
            <p14:sldId id="2318"/>
            <p14:sldId id="2320"/>
            <p14:sldId id="2321"/>
            <p14:sldId id="2322"/>
            <p14:sldId id="2323"/>
            <p14:sldId id="2324"/>
            <p14:sldId id="2325"/>
            <p14:sldId id="2326"/>
            <p14:sldId id="2327"/>
            <p14:sldId id="2328"/>
            <p14:sldId id="2329"/>
            <p14:sldId id="2330"/>
            <p14:sldId id="2331"/>
            <p14:sldId id="2332"/>
          </p14:sldIdLst>
        </p14:section>
        <p14:section name="Non-capturing Groups" id="{DEB70235-96BF-449A-A19B-2D134B3ECC82}">
          <p14:sldIdLst>
            <p14:sldId id="2334"/>
            <p14:sldId id="2335"/>
            <p14:sldId id="2336"/>
            <p14:sldId id="2337"/>
            <p14:sldId id="2338"/>
            <p14:sldId id="2339"/>
            <p14:sldId id="2340"/>
          </p14:sldIdLst>
        </p14:section>
        <p14:section name="Closing" id="{F2AD98AC-6C0D-4988-9B8A-8C5C6BD79FA9}">
          <p14:sldIdLst>
            <p14:sldId id="1887"/>
            <p14:sldId id="220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708">
          <p15:clr>
            <a:srgbClr val="A4A3A4"/>
          </p15:clr>
        </p15:guide>
        <p15:guide id="2" orient="horz" pos="2820">
          <p15:clr>
            <a:srgbClr val="A4A3A4"/>
          </p15:clr>
        </p15:guide>
        <p15:guide id="3" pos="2880">
          <p15:clr>
            <a:srgbClr val="A4A3A4"/>
          </p15:clr>
        </p15:guide>
        <p15:guide id="4" pos="561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FF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7462"/>
    <a:srgbClr val="5CB565"/>
    <a:srgbClr val="6179A8"/>
    <a:srgbClr val="00FF00"/>
    <a:srgbClr val="5EAFA6"/>
    <a:srgbClr val="00FFFF"/>
    <a:srgbClr val="8064A2"/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2DFF29E-1B85-4F22-8289-F4BDBF29279F}" v="803" dt="2020-07-12T23:36:08.73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451" autoAdjust="0"/>
    <p:restoredTop sz="87600" autoAdjust="0"/>
  </p:normalViewPr>
  <p:slideViewPr>
    <p:cSldViewPr>
      <p:cViewPr>
        <p:scale>
          <a:sx n="150" d="100"/>
          <a:sy n="150" d="100"/>
        </p:scale>
        <p:origin x="418" y="86"/>
      </p:cViewPr>
      <p:guideLst>
        <p:guide orient="horz" pos="708"/>
        <p:guide orient="horz" pos="2820"/>
        <p:guide pos="2880"/>
        <p:guide pos="561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79" d="100"/>
          <a:sy n="79" d="100"/>
        </p:scale>
        <p:origin x="2764" y="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3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63" Type="http://schemas.openxmlformats.org/officeDocument/2006/relationships/slide" Target="slides/slide59.xml"/><Relationship Id="rId84" Type="http://schemas.openxmlformats.org/officeDocument/2006/relationships/slide" Target="slides/slide80.xml"/><Relationship Id="rId138" Type="http://schemas.openxmlformats.org/officeDocument/2006/relationships/slide" Target="slides/slide134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53" Type="http://schemas.openxmlformats.org/officeDocument/2006/relationships/slide" Target="slides/slide49.xml"/><Relationship Id="rId74" Type="http://schemas.openxmlformats.org/officeDocument/2006/relationships/slide" Target="slides/slide70.xml"/><Relationship Id="rId128" Type="http://schemas.openxmlformats.org/officeDocument/2006/relationships/slide" Target="slides/slide124.xml"/><Relationship Id="rId149" Type="http://schemas.openxmlformats.org/officeDocument/2006/relationships/slide" Target="slides/slide145.xml"/><Relationship Id="rId5" Type="http://schemas.openxmlformats.org/officeDocument/2006/relationships/slide" Target="slides/slide1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43" Type="http://schemas.openxmlformats.org/officeDocument/2006/relationships/slide" Target="slides/slide39.xml"/><Relationship Id="rId64" Type="http://schemas.openxmlformats.org/officeDocument/2006/relationships/slide" Target="slides/slide60.xml"/><Relationship Id="rId118" Type="http://schemas.openxmlformats.org/officeDocument/2006/relationships/slide" Target="slides/slide114.xml"/><Relationship Id="rId139" Type="http://schemas.openxmlformats.org/officeDocument/2006/relationships/slide" Target="slides/slide135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50" Type="http://schemas.openxmlformats.org/officeDocument/2006/relationships/slide" Target="slides/slide146.xml"/><Relationship Id="rId155" Type="http://schemas.openxmlformats.org/officeDocument/2006/relationships/theme" Target="theme/theme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08" Type="http://schemas.openxmlformats.org/officeDocument/2006/relationships/slide" Target="slides/slide104.xml"/><Relationship Id="rId124" Type="http://schemas.openxmlformats.org/officeDocument/2006/relationships/slide" Target="slides/slide120.xml"/><Relationship Id="rId129" Type="http://schemas.openxmlformats.org/officeDocument/2006/relationships/slide" Target="slides/slide125.xml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40" Type="http://schemas.openxmlformats.org/officeDocument/2006/relationships/slide" Target="slides/slide136.xml"/><Relationship Id="rId145" Type="http://schemas.openxmlformats.org/officeDocument/2006/relationships/slide" Target="slides/slide14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119" Type="http://schemas.openxmlformats.org/officeDocument/2006/relationships/slide" Target="slides/slide115.xml"/><Relationship Id="rId44" Type="http://schemas.openxmlformats.org/officeDocument/2006/relationships/slide" Target="slides/slide40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130" Type="http://schemas.openxmlformats.org/officeDocument/2006/relationships/slide" Target="slides/slide126.xml"/><Relationship Id="rId135" Type="http://schemas.openxmlformats.org/officeDocument/2006/relationships/slide" Target="slides/slide131.xml"/><Relationship Id="rId151" Type="http://schemas.openxmlformats.org/officeDocument/2006/relationships/notesMaster" Target="notesMasters/notesMaster1.xml"/><Relationship Id="rId156" Type="http://schemas.openxmlformats.org/officeDocument/2006/relationships/tableStyles" Target="tableStyles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120" Type="http://schemas.openxmlformats.org/officeDocument/2006/relationships/slide" Target="slides/slide116.xml"/><Relationship Id="rId125" Type="http://schemas.openxmlformats.org/officeDocument/2006/relationships/slide" Target="slides/slide121.xml"/><Relationship Id="rId141" Type="http://schemas.openxmlformats.org/officeDocument/2006/relationships/slide" Target="slides/slide137.xml"/><Relationship Id="rId146" Type="http://schemas.openxmlformats.org/officeDocument/2006/relationships/slide" Target="slides/slide14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slide" Target="slides/slide111.xml"/><Relationship Id="rId131" Type="http://schemas.openxmlformats.org/officeDocument/2006/relationships/slide" Target="slides/slide127.xml"/><Relationship Id="rId136" Type="http://schemas.openxmlformats.org/officeDocument/2006/relationships/slide" Target="slides/slide132.xml"/><Relationship Id="rId157" Type="http://schemas.microsoft.com/office/2015/10/relationships/revisionInfo" Target="revisionInfo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52" Type="http://schemas.openxmlformats.org/officeDocument/2006/relationships/handoutMaster" Target="handoutMasters/handoutMaster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126" Type="http://schemas.openxmlformats.org/officeDocument/2006/relationships/slide" Target="slides/slide122.xml"/><Relationship Id="rId147" Type="http://schemas.openxmlformats.org/officeDocument/2006/relationships/slide" Target="slides/slide14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142" Type="http://schemas.openxmlformats.org/officeDocument/2006/relationships/slide" Target="slides/slide138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slide" Target="slides/slide112.xml"/><Relationship Id="rId137" Type="http://schemas.openxmlformats.org/officeDocument/2006/relationships/slide" Target="slides/slide13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32" Type="http://schemas.openxmlformats.org/officeDocument/2006/relationships/slide" Target="slides/slide128.xml"/><Relationship Id="rId153" Type="http://schemas.openxmlformats.org/officeDocument/2006/relationships/presProps" Target="presProps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27" Type="http://schemas.openxmlformats.org/officeDocument/2006/relationships/slide" Target="slides/slide12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slide" Target="slides/slide118.xml"/><Relationship Id="rId143" Type="http://schemas.openxmlformats.org/officeDocument/2006/relationships/slide" Target="slides/slide139.xml"/><Relationship Id="rId148" Type="http://schemas.openxmlformats.org/officeDocument/2006/relationships/slide" Target="slides/slide14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47" Type="http://schemas.openxmlformats.org/officeDocument/2006/relationships/slide" Target="slides/slide43.xml"/><Relationship Id="rId68" Type="http://schemas.openxmlformats.org/officeDocument/2006/relationships/slide" Target="slides/slide64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33" Type="http://schemas.openxmlformats.org/officeDocument/2006/relationships/slide" Target="slides/slide129.xml"/><Relationship Id="rId154" Type="http://schemas.openxmlformats.org/officeDocument/2006/relationships/viewProps" Target="viewProps.xml"/><Relationship Id="rId16" Type="http://schemas.openxmlformats.org/officeDocument/2006/relationships/slide" Target="slides/slide12.xml"/><Relationship Id="rId37" Type="http://schemas.openxmlformats.org/officeDocument/2006/relationships/slide" Target="slides/slide33.xml"/><Relationship Id="rId58" Type="http://schemas.openxmlformats.org/officeDocument/2006/relationships/slide" Target="slides/slide54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slide" Target="slides/slide119.xml"/><Relationship Id="rId144" Type="http://schemas.openxmlformats.org/officeDocument/2006/relationships/slide" Target="slides/slide140.xml"/><Relationship Id="rId90" Type="http://schemas.openxmlformats.org/officeDocument/2006/relationships/slide" Target="slides/slide86.xml"/><Relationship Id="rId27" Type="http://schemas.openxmlformats.org/officeDocument/2006/relationships/slide" Target="slides/slide23.xml"/><Relationship Id="rId48" Type="http://schemas.openxmlformats.org/officeDocument/2006/relationships/slide" Target="slides/slide44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34" Type="http://schemas.openxmlformats.org/officeDocument/2006/relationships/slide" Target="slides/slide13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57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sz="1300" b="1" dirty="0">
                <a:latin typeface="Arial" pitchFamily="34" charset="0"/>
                <a:cs typeface="Arial" pitchFamily="34" charset="0"/>
              </a:rPr>
              <a:t>TechMentor Microsoft HQ 2019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5626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94436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A2ECFD-0169-4599-A79A-8C44AB4A932C}" type="datetimeFigureOut">
              <a:rPr lang="en-US" smtClean="0"/>
              <a:pPr/>
              <a:t>7/10/2020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326DE0-BACA-4EA0-B73F-CC7DC1D7F4A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6382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E326DE0-BACA-4EA0-B73F-CC7DC1D7F4A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924680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https://youtu.be/EcASUAi1B0k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326DE0-BACA-4EA0-B73F-CC7DC1D7F4A1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4327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E326DE0-BACA-4EA0-B73F-CC7DC1D7F4A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224856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2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3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8613"/>
            <a:ext cx="7772400" cy="11017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7336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7199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78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877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8150" y="1426905"/>
            <a:ext cx="3121486" cy="923330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2700" b="0" spc="-37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Title format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8150" y="2651656"/>
            <a:ext cx="3121819" cy="230833"/>
          </a:xfrm>
        </p:spPr>
        <p:txBody>
          <a:bodyPr/>
          <a:lstStyle>
            <a:lvl1pPr marL="0" indent="0">
              <a:buNone/>
              <a:defRPr sz="1500">
                <a:latin typeface="+mn-lt"/>
              </a:defRPr>
            </a:lvl1pPr>
            <a:lvl2pPr marL="171450" indent="0">
              <a:buNone/>
              <a:defRPr/>
            </a:lvl2pPr>
            <a:lvl3pPr marL="342900" indent="0">
              <a:buNone/>
              <a:defRPr/>
            </a:lvl3pPr>
            <a:lvl4pPr marL="496491" indent="0">
              <a:buNone/>
              <a:defRPr/>
            </a:lvl4pPr>
            <a:lvl5pPr marL="641747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6178F5D2-7CA2-4202-8FD2-95D8F7A2E98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4000500" y="0"/>
            <a:ext cx="5143500" cy="51435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29832463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90626" y="1010210"/>
            <a:ext cx="7667244" cy="60512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690626" y="3224773"/>
            <a:ext cx="7667244" cy="60512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690626" y="1113584"/>
            <a:ext cx="7667244" cy="20574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7236911" y="3051692"/>
            <a:ext cx="810678" cy="810677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88670" y="1074167"/>
            <a:ext cx="7475220" cy="2276856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72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2386" y="3291840"/>
            <a:ext cx="5918454" cy="802386"/>
          </a:xfrm>
        </p:spPr>
        <p:txBody>
          <a:bodyPr>
            <a:normAutofit/>
          </a:bodyPr>
          <a:lstStyle>
            <a:lvl1pPr marL="0" indent="0" algn="l">
              <a:buNone/>
              <a:defRPr sz="1650">
                <a:solidFill>
                  <a:schemeClr val="tx1"/>
                </a:solidFill>
              </a:defRPr>
            </a:lvl1pPr>
            <a:lvl2pPr marL="342900" indent="0" algn="ctr">
              <a:buNone/>
              <a:defRPr sz="1650"/>
            </a:lvl2pPr>
            <a:lvl3pPr marL="685800" indent="0" algn="ctr">
              <a:buNone/>
              <a:defRPr sz="165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9D4BC5-3830-45F2-A158-528BA358D7B4}" type="datetime1">
              <a:rPr lang="en-US" smtClean="0"/>
              <a:t>7/10/2020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194550" y="3217001"/>
            <a:ext cx="895401" cy="480060"/>
          </a:xfrm>
        </p:spPr>
        <p:txBody>
          <a:bodyPr/>
          <a:lstStyle>
            <a:lvl1pPr>
              <a:defRPr sz="2100"/>
            </a:lvl1pPr>
          </a:lstStyle>
          <a:p>
            <a:fld id="{8046EBB3-0B70-4A22-995C-783E892A13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7253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19E23-CB71-40ED-B0BA-BE88D37D442A}" type="datetime1">
              <a:rPr lang="en-US" smtClean="0"/>
              <a:t>7/10/2020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6EBB3-0B70-4A22-995C-783E892A13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318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688492"/>
            <a:ext cx="9144000" cy="1455008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5346" y="918972"/>
            <a:ext cx="6960870" cy="264033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6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4331" y="3765042"/>
            <a:ext cx="6789420" cy="800100"/>
          </a:xfrm>
        </p:spPr>
        <p:txBody>
          <a:bodyPr anchor="t">
            <a:normAutofit/>
          </a:bodyPr>
          <a:lstStyle>
            <a:lvl1pPr marL="0" indent="0">
              <a:buNone/>
              <a:defRPr sz="15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45251" y="4704588"/>
            <a:ext cx="1983232" cy="273844"/>
          </a:xfrm>
        </p:spPr>
        <p:txBody>
          <a:bodyPr/>
          <a:lstStyle/>
          <a:p>
            <a:fld id="{F8892237-9574-427B-99F1-DE23C7C588D8}" type="datetime1">
              <a:rPr lang="en-US" smtClean="0"/>
              <a:t>7/10/2020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37031" y="4704588"/>
            <a:ext cx="4745736" cy="273844"/>
          </a:xfrm>
        </p:spPr>
        <p:txBody>
          <a:bodyPr/>
          <a:lstStyle/>
          <a:p>
            <a:r>
              <a:rPr lang="en-US"/>
              <a:t>@MrThomasRayner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673049" y="1744386"/>
            <a:ext cx="810678" cy="810677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32776" y="1879600"/>
            <a:ext cx="891224" cy="540249"/>
          </a:xfrm>
        </p:spPr>
        <p:txBody>
          <a:bodyPr/>
          <a:lstStyle>
            <a:lvl1pPr>
              <a:defRPr sz="2100"/>
            </a:lvl1pPr>
          </a:lstStyle>
          <a:p>
            <a:fld id="{8046EBB3-0B70-4A22-995C-783E892A13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35178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02386" y="1645920"/>
            <a:ext cx="3566160" cy="2983230"/>
          </a:xfrm>
        </p:spPr>
        <p:txBody>
          <a:bodyPr/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73168" y="1645920"/>
            <a:ext cx="3566160" cy="2983230"/>
          </a:xfrm>
        </p:spPr>
        <p:txBody>
          <a:bodyPr/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16DC5-6D31-41CC-98A2-13AC43E00DF0}" type="datetime1">
              <a:rPr lang="en-US" smtClean="0"/>
              <a:t>7/10/2020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6EBB3-0B70-4A22-995C-783E892A13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776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0100" y="1536192"/>
            <a:ext cx="3566160" cy="480060"/>
          </a:xfrm>
        </p:spPr>
        <p:txBody>
          <a:bodyPr anchor="ctr">
            <a:normAutofit/>
          </a:bodyPr>
          <a:lstStyle>
            <a:lvl1pPr marL="0" indent="0">
              <a:buNone/>
              <a:defRPr sz="1500" b="1">
                <a:solidFill>
                  <a:schemeClr val="accent1">
                    <a:lumMod val="75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02386" y="2057400"/>
            <a:ext cx="3566160" cy="2468880"/>
          </a:xfrm>
        </p:spPr>
        <p:txBody>
          <a:bodyPr/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73168" y="1536192"/>
            <a:ext cx="3566160" cy="480060"/>
          </a:xfrm>
        </p:spPr>
        <p:txBody>
          <a:bodyPr anchor="ctr">
            <a:normAutofit/>
          </a:bodyPr>
          <a:lstStyle>
            <a:lvl1pPr marL="0" indent="0">
              <a:buNone/>
              <a:defRPr sz="1500" b="1">
                <a:solidFill>
                  <a:schemeClr val="accent1">
                    <a:lumMod val="75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73168" y="2057400"/>
            <a:ext cx="3566160" cy="2468880"/>
          </a:xfrm>
        </p:spPr>
        <p:txBody>
          <a:bodyPr/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64201-79E7-4C42-B931-9F52B338B8A7}" type="datetime1">
              <a:rPr lang="en-US" smtClean="0"/>
              <a:t>7/10/2020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6EBB3-0B70-4A22-995C-783E892A13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57104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AB87E-759A-4139-AC52-E8B484C23F0A}" type="datetime1">
              <a:rPr lang="en-US" smtClean="0"/>
              <a:t>7/10/2020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6EBB3-0B70-4A22-995C-783E892A13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95496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AEB4AA-DFB2-4F4B-952E-87099DC5449C}" type="datetime1">
              <a:rPr lang="en-US" smtClean="0"/>
              <a:t>7/10/2020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6EBB3-0B70-4A22-995C-783E892A13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9304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48429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6227806" y="1"/>
            <a:ext cx="2916194" cy="51434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12230" y="514350"/>
            <a:ext cx="2400300" cy="1303020"/>
          </a:xfrm>
        </p:spPr>
        <p:txBody>
          <a:bodyPr anchor="b">
            <a:normAutofit/>
          </a:bodyPr>
          <a:lstStyle>
            <a:lvl1pPr>
              <a:defRPr sz="24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514350"/>
            <a:ext cx="5033772" cy="3765042"/>
          </a:xfrm>
        </p:spPr>
        <p:txBody>
          <a:bodyPr/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12230" y="1817370"/>
            <a:ext cx="2400300" cy="246888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750"/>
              </a:spcBef>
              <a:buNone/>
              <a:defRPr sz="1050">
                <a:solidFill>
                  <a:schemeClr val="accent1">
                    <a:lumMod val="75000"/>
                  </a:schemeClr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5FF5D-24D0-4FDF-8279-8CC1438549CD}" type="datetime1">
              <a:rPr lang="en-US" smtClean="0"/>
              <a:t>7/10/2020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8551294" y="4672261"/>
            <a:ext cx="342900" cy="3429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6EBB3-0B70-4A22-995C-783E892A13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67843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6227806" y="1"/>
            <a:ext cx="2916194" cy="51434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12230" y="514350"/>
            <a:ext cx="2400300" cy="1303020"/>
          </a:xfrm>
        </p:spPr>
        <p:txBody>
          <a:bodyPr anchor="b">
            <a:normAutofit/>
          </a:bodyPr>
          <a:lstStyle>
            <a:lvl1pPr>
              <a:defRPr sz="24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6227805" cy="51435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12230" y="1817370"/>
            <a:ext cx="2400300" cy="246888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750"/>
              </a:spcBef>
              <a:buNone/>
              <a:defRPr sz="1050">
                <a:solidFill>
                  <a:schemeClr val="accent1">
                    <a:lumMod val="75000"/>
                  </a:schemeClr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65026-64BA-4EC1-893D-8F1D623B3935}" type="datetime1">
              <a:rPr lang="en-US" smtClean="0"/>
              <a:t>7/10/2020</a:t>
            </a:fld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8551294" y="4672261"/>
            <a:ext cx="342900" cy="3429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6EBB3-0B70-4A22-995C-783E892A13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4876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5AEEA-3DFE-43D5-AB5E-C6D6B34AABB9}" type="datetime1">
              <a:rPr lang="en-US" smtClean="0"/>
              <a:t>7/10/2020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6EBB3-0B70-4A22-995C-783E892A13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07389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00050"/>
            <a:ext cx="1914525" cy="42291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0100" y="400050"/>
            <a:ext cx="5629275" cy="42291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FDDDA-7468-4F4B-A1D7-C906664850C4}" type="datetime1">
              <a:rPr lang="en-US" smtClean="0"/>
              <a:t>7/10/2020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6EBB3-0B70-4A22-995C-783E892A13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7599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8150" y="1426906"/>
            <a:ext cx="3121486" cy="923330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2700" b="0" spc="-37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Title format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8151" y="2651657"/>
            <a:ext cx="3121819" cy="230833"/>
          </a:xfrm>
        </p:spPr>
        <p:txBody>
          <a:bodyPr/>
          <a:lstStyle>
            <a:lvl1pPr marL="0" indent="0">
              <a:buNone/>
              <a:defRPr sz="1500">
                <a:latin typeface="+mn-lt"/>
              </a:defRPr>
            </a:lvl1pPr>
            <a:lvl2pPr marL="171446" indent="0">
              <a:buNone/>
              <a:defRPr/>
            </a:lvl2pPr>
            <a:lvl3pPr marL="342892" indent="0">
              <a:buNone/>
              <a:defRPr/>
            </a:lvl3pPr>
            <a:lvl4pPr marL="496478" indent="0">
              <a:buNone/>
              <a:defRPr/>
            </a:lvl4pPr>
            <a:lvl5pPr marL="641731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6178F5D2-7CA2-4202-8FD2-95D8F7A2E98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4000500" y="0"/>
            <a:ext cx="5143500" cy="51435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63863413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90626" y="1010210"/>
            <a:ext cx="7667244" cy="60512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690626" y="3224773"/>
            <a:ext cx="7667244" cy="60512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690626" y="1113584"/>
            <a:ext cx="7667244" cy="20574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7236911" y="3051692"/>
            <a:ext cx="810678" cy="810677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88670" y="1074167"/>
            <a:ext cx="7475220" cy="2276856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72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2386" y="3291840"/>
            <a:ext cx="5918454" cy="802386"/>
          </a:xfrm>
        </p:spPr>
        <p:txBody>
          <a:bodyPr>
            <a:normAutofit/>
          </a:bodyPr>
          <a:lstStyle>
            <a:lvl1pPr marL="0" indent="0" algn="l">
              <a:buNone/>
              <a:defRPr sz="1650">
                <a:solidFill>
                  <a:schemeClr val="tx1"/>
                </a:solidFill>
              </a:defRPr>
            </a:lvl1pPr>
            <a:lvl2pPr marL="342900" indent="0" algn="ctr">
              <a:buNone/>
              <a:defRPr sz="1650"/>
            </a:lvl2pPr>
            <a:lvl3pPr marL="685800" indent="0" algn="ctr">
              <a:buNone/>
              <a:defRPr sz="165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194550" y="3217001"/>
            <a:ext cx="895401" cy="480060"/>
          </a:xfrm>
        </p:spPr>
        <p:txBody>
          <a:bodyPr/>
          <a:lstStyle>
            <a:lvl1pPr>
              <a:defRPr sz="2100"/>
            </a:lvl1pPr>
          </a:lstStyle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70325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2386" y="361950"/>
            <a:ext cx="7543800" cy="806482"/>
          </a:xfrm>
        </p:spPr>
        <p:txBody>
          <a:bodyPr/>
          <a:lstStyle>
            <a:lvl1pPr>
              <a:defRPr cap="none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97228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688492"/>
            <a:ext cx="9144000" cy="1455008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5346" y="918972"/>
            <a:ext cx="6960870" cy="264033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6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4331" y="3765042"/>
            <a:ext cx="6789420" cy="800100"/>
          </a:xfrm>
        </p:spPr>
        <p:txBody>
          <a:bodyPr anchor="t">
            <a:normAutofit/>
          </a:bodyPr>
          <a:lstStyle>
            <a:lvl1pPr marL="0" indent="0">
              <a:buNone/>
              <a:defRPr sz="15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45251" y="4704588"/>
            <a:ext cx="1983232" cy="27384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37031" y="4704588"/>
            <a:ext cx="4745736" cy="273844"/>
          </a:xfrm>
        </p:spPr>
        <p:txBody>
          <a:bodyPr/>
          <a:lstStyle/>
          <a:p>
            <a:r>
              <a:rPr lang="en-US"/>
              <a:t>@MrThomasRayner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673049" y="1744386"/>
            <a:ext cx="810678" cy="810677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32776" y="1879600"/>
            <a:ext cx="891224" cy="540249"/>
          </a:xfrm>
        </p:spPr>
        <p:txBody>
          <a:bodyPr/>
          <a:lstStyle>
            <a:lvl1pPr>
              <a:defRPr sz="2100"/>
            </a:lvl1pPr>
          </a:lstStyle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89379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02386" y="1645920"/>
            <a:ext cx="3566160" cy="2983230"/>
          </a:xfrm>
        </p:spPr>
        <p:txBody>
          <a:bodyPr/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73168" y="1645920"/>
            <a:ext cx="3566160" cy="2983230"/>
          </a:xfrm>
        </p:spPr>
        <p:txBody>
          <a:bodyPr/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62518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0100" y="1536192"/>
            <a:ext cx="3566160" cy="480060"/>
          </a:xfrm>
        </p:spPr>
        <p:txBody>
          <a:bodyPr anchor="ctr">
            <a:normAutofit/>
          </a:bodyPr>
          <a:lstStyle>
            <a:lvl1pPr marL="0" indent="0">
              <a:buNone/>
              <a:defRPr sz="1500" b="1">
                <a:solidFill>
                  <a:schemeClr val="accent1">
                    <a:lumMod val="75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02386" y="2057400"/>
            <a:ext cx="3566160" cy="2468880"/>
          </a:xfrm>
        </p:spPr>
        <p:txBody>
          <a:bodyPr/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73168" y="1536192"/>
            <a:ext cx="3566160" cy="480060"/>
          </a:xfrm>
        </p:spPr>
        <p:txBody>
          <a:bodyPr anchor="ctr">
            <a:normAutofit/>
          </a:bodyPr>
          <a:lstStyle>
            <a:lvl1pPr marL="0" indent="0">
              <a:buNone/>
              <a:defRPr sz="1500" b="1">
                <a:solidFill>
                  <a:schemeClr val="accent1">
                    <a:lumMod val="75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73168" y="2057400"/>
            <a:ext cx="3566160" cy="2468880"/>
          </a:xfrm>
        </p:spPr>
        <p:txBody>
          <a:bodyPr/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2329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5"/>
            <a:ext cx="7772400" cy="10223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79638"/>
            <a:ext cx="7772400" cy="112553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27427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37995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29187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6227806" y="1"/>
            <a:ext cx="2916194" cy="51434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12230" y="514350"/>
            <a:ext cx="2400300" cy="1303020"/>
          </a:xfrm>
        </p:spPr>
        <p:txBody>
          <a:bodyPr anchor="b">
            <a:normAutofit/>
          </a:bodyPr>
          <a:lstStyle>
            <a:lvl1pPr>
              <a:defRPr sz="24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514350"/>
            <a:ext cx="5033772" cy="3765042"/>
          </a:xfrm>
        </p:spPr>
        <p:txBody>
          <a:bodyPr/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12230" y="1817370"/>
            <a:ext cx="2400300" cy="246888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750"/>
              </a:spcBef>
              <a:buNone/>
              <a:defRPr sz="1050">
                <a:solidFill>
                  <a:schemeClr val="accent1">
                    <a:lumMod val="75000"/>
                  </a:schemeClr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8551294" y="4672261"/>
            <a:ext cx="342900" cy="3429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37949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6227806" y="1"/>
            <a:ext cx="2916194" cy="51434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12230" y="514350"/>
            <a:ext cx="2400300" cy="1303020"/>
          </a:xfrm>
        </p:spPr>
        <p:txBody>
          <a:bodyPr anchor="b">
            <a:normAutofit/>
          </a:bodyPr>
          <a:lstStyle>
            <a:lvl1pPr>
              <a:defRPr sz="24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6227805" cy="51435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12230" y="1817370"/>
            <a:ext cx="2400300" cy="246888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750"/>
              </a:spcBef>
              <a:buNone/>
              <a:defRPr sz="1050">
                <a:solidFill>
                  <a:schemeClr val="accent1">
                    <a:lumMod val="75000"/>
                  </a:schemeClr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8551294" y="4672261"/>
            <a:ext cx="342900" cy="3429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20065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66254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00050"/>
            <a:ext cx="1914525" cy="42291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0100" y="400050"/>
            <a:ext cx="5629275" cy="42291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14963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90626" y="1010211"/>
            <a:ext cx="7667244" cy="60512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690626" y="3224773"/>
            <a:ext cx="7667244" cy="60512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690626" y="1113584"/>
            <a:ext cx="7667244" cy="20574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7236911" y="3051693"/>
            <a:ext cx="810678" cy="810677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88670" y="1074167"/>
            <a:ext cx="7475220" cy="2276856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72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2386" y="3291840"/>
            <a:ext cx="5918454" cy="802386"/>
          </a:xfrm>
        </p:spPr>
        <p:txBody>
          <a:bodyPr>
            <a:normAutofit/>
          </a:bodyPr>
          <a:lstStyle>
            <a:lvl1pPr marL="0" indent="0" algn="l">
              <a:buNone/>
              <a:defRPr sz="1650">
                <a:solidFill>
                  <a:schemeClr val="tx1"/>
                </a:solidFill>
              </a:defRPr>
            </a:lvl1pPr>
            <a:lvl2pPr marL="342892" indent="0" algn="ctr">
              <a:buNone/>
              <a:defRPr sz="1650"/>
            </a:lvl2pPr>
            <a:lvl3pPr marL="685783" indent="0" algn="ctr">
              <a:buNone/>
              <a:defRPr sz="1650"/>
            </a:lvl3pPr>
            <a:lvl4pPr marL="1028675" indent="0" algn="ctr">
              <a:buNone/>
              <a:defRPr sz="1500"/>
            </a:lvl4pPr>
            <a:lvl5pPr marL="1371566" indent="0" algn="ctr">
              <a:buNone/>
              <a:defRPr sz="1500"/>
            </a:lvl5pPr>
            <a:lvl6pPr marL="1714457" indent="0" algn="ctr">
              <a:buNone/>
              <a:defRPr sz="1500"/>
            </a:lvl6pPr>
            <a:lvl7pPr marL="2057348" indent="0" algn="ctr">
              <a:buNone/>
              <a:defRPr sz="1500"/>
            </a:lvl7pPr>
            <a:lvl8pPr marL="2400240" indent="0" algn="ctr">
              <a:buNone/>
              <a:defRPr sz="1500"/>
            </a:lvl8pPr>
            <a:lvl9pPr marL="2743132" indent="0" algn="ctr">
              <a:buNone/>
              <a:defRPr sz="15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C751C-B552-4F09-A528-559FF2CA27A0}" type="datetime1">
              <a:rPr lang="en-US" smtClean="0"/>
              <a:t>7/10/2020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@MrThomasRayner      #DeliveryConf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194551" y="3217001"/>
            <a:ext cx="895401" cy="480060"/>
          </a:xfrm>
        </p:spPr>
        <p:txBody>
          <a:bodyPr/>
          <a:lstStyle>
            <a:lvl1pPr>
              <a:defRPr sz="2100"/>
            </a:lvl1pPr>
          </a:lstStyle>
          <a:p>
            <a:fld id="{8046EBB3-0B70-4A22-995C-783E892A13D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809181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3C50DF-73ED-4EF7-AE74-A729378288B6}" type="datetime1">
              <a:rPr lang="en-US" smtClean="0"/>
              <a:t>7/10/2020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@MrThomasRayner      #DeliveryConf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6EBB3-0B70-4A22-995C-783E892A13D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492046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688492"/>
            <a:ext cx="9144000" cy="1455008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5346" y="918972"/>
            <a:ext cx="6960870" cy="264033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6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4331" y="3765042"/>
            <a:ext cx="6789420" cy="800100"/>
          </a:xfrm>
        </p:spPr>
        <p:txBody>
          <a:bodyPr anchor="t">
            <a:normAutofit/>
          </a:bodyPr>
          <a:lstStyle>
            <a:lvl1pPr marL="0" indent="0">
              <a:buNone/>
              <a:defRPr sz="1500">
                <a:solidFill>
                  <a:schemeClr val="tx1"/>
                </a:solidFill>
              </a:defRPr>
            </a:lvl1pPr>
            <a:lvl2pPr marL="342892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675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348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132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45251" y="4704588"/>
            <a:ext cx="1983232" cy="273844"/>
          </a:xfrm>
        </p:spPr>
        <p:txBody>
          <a:bodyPr/>
          <a:lstStyle/>
          <a:p>
            <a:fld id="{B80F1AE2-51DB-48D0-8BEB-ADEC73C8D636}" type="datetime1">
              <a:rPr lang="en-US" smtClean="0"/>
              <a:t>7/10/2020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37031" y="4704588"/>
            <a:ext cx="4745736" cy="273844"/>
          </a:xfrm>
        </p:spPr>
        <p:txBody>
          <a:bodyPr/>
          <a:lstStyle/>
          <a:p>
            <a:r>
              <a:rPr lang="en-US" dirty="0"/>
              <a:t>@MrThomasRayner      #DeliveryConf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673049" y="1744387"/>
            <a:ext cx="810678" cy="810677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32776" y="1879601"/>
            <a:ext cx="891224" cy="540249"/>
          </a:xfrm>
        </p:spPr>
        <p:txBody>
          <a:bodyPr/>
          <a:lstStyle>
            <a:lvl1pPr>
              <a:defRPr sz="2100"/>
            </a:lvl1pPr>
          </a:lstStyle>
          <a:p>
            <a:fld id="{8046EBB3-0B70-4A22-995C-783E892A13D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052247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02386" y="1645920"/>
            <a:ext cx="3566160" cy="2983230"/>
          </a:xfrm>
        </p:spPr>
        <p:txBody>
          <a:bodyPr/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73168" y="1645920"/>
            <a:ext cx="3566160" cy="2983230"/>
          </a:xfrm>
        </p:spPr>
        <p:txBody>
          <a:bodyPr/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D265FC-6F01-48A0-8DF7-2A755FD8C2C4}" type="datetime1">
              <a:rPr lang="en-US" smtClean="0"/>
              <a:t>7/10/2020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@MrThomasRayner      #DeliveryConf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6EBB3-0B70-4A22-995C-783E892A13D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97416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61024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0100" y="1536192"/>
            <a:ext cx="3566160" cy="480060"/>
          </a:xfrm>
        </p:spPr>
        <p:txBody>
          <a:bodyPr anchor="ctr">
            <a:normAutofit/>
          </a:bodyPr>
          <a:lstStyle>
            <a:lvl1pPr marL="0" indent="0">
              <a:buNone/>
              <a:defRPr sz="1500" b="1">
                <a:solidFill>
                  <a:schemeClr val="accent1">
                    <a:lumMod val="75000"/>
                  </a:schemeClr>
                </a:solidFill>
              </a:defRPr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02386" y="2057400"/>
            <a:ext cx="3566160" cy="2468880"/>
          </a:xfrm>
        </p:spPr>
        <p:txBody>
          <a:bodyPr/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73168" y="1536192"/>
            <a:ext cx="3566160" cy="480060"/>
          </a:xfrm>
        </p:spPr>
        <p:txBody>
          <a:bodyPr anchor="ctr">
            <a:normAutofit/>
          </a:bodyPr>
          <a:lstStyle>
            <a:lvl1pPr marL="0" indent="0">
              <a:buNone/>
              <a:defRPr sz="1500" b="1">
                <a:solidFill>
                  <a:schemeClr val="accent1">
                    <a:lumMod val="75000"/>
                  </a:schemeClr>
                </a:solidFill>
              </a:defRPr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73168" y="2057400"/>
            <a:ext cx="3566160" cy="2468880"/>
          </a:xfrm>
        </p:spPr>
        <p:txBody>
          <a:bodyPr/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52A80-2AE5-4D0E-A3F8-EB3E66C0CB9E}" type="datetime1">
              <a:rPr lang="en-US" smtClean="0"/>
              <a:t>7/10/2020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@MrThomasRayner      #DeliveryConf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6EBB3-0B70-4A22-995C-783E892A13D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344568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265C9-9C55-4F0A-9C31-1F1011FD2637}" type="datetime1">
              <a:rPr lang="en-US" smtClean="0"/>
              <a:t>7/10/2020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@MrThomasRayner      #DeliveryConf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6EBB3-0B70-4A22-995C-783E892A13D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24815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D1A64-1C26-4274-9FDE-54B1D433B5A7}" type="datetime1">
              <a:rPr lang="en-US" smtClean="0"/>
              <a:t>7/10/2020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@MrThomasRayner      #DeliveryConf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6EBB3-0B70-4A22-995C-783E892A13D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999773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6227806" y="2"/>
            <a:ext cx="2916194" cy="51434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12230" y="514350"/>
            <a:ext cx="2400300" cy="1303020"/>
          </a:xfrm>
        </p:spPr>
        <p:txBody>
          <a:bodyPr anchor="b">
            <a:normAutofit/>
          </a:bodyPr>
          <a:lstStyle>
            <a:lvl1pPr>
              <a:defRPr sz="24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514350"/>
            <a:ext cx="5033772" cy="3765042"/>
          </a:xfrm>
        </p:spPr>
        <p:txBody>
          <a:bodyPr/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12230" y="1817370"/>
            <a:ext cx="2400300" cy="246888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750"/>
              </a:spcBef>
              <a:buNone/>
              <a:defRPr sz="1050">
                <a:solidFill>
                  <a:schemeClr val="accent1">
                    <a:lumMod val="75000"/>
                  </a:schemeClr>
                </a:solidFill>
              </a:defRPr>
            </a:lvl1pPr>
            <a:lvl2pPr marL="342892" indent="0">
              <a:buNone/>
              <a:defRPr sz="900"/>
            </a:lvl2pPr>
            <a:lvl3pPr marL="685783" indent="0">
              <a:buNone/>
              <a:defRPr sz="750"/>
            </a:lvl3pPr>
            <a:lvl4pPr marL="1028675" indent="0">
              <a:buNone/>
              <a:defRPr sz="675"/>
            </a:lvl4pPr>
            <a:lvl5pPr marL="1371566" indent="0">
              <a:buNone/>
              <a:defRPr sz="675"/>
            </a:lvl5pPr>
            <a:lvl6pPr marL="1714457" indent="0">
              <a:buNone/>
              <a:defRPr sz="675"/>
            </a:lvl6pPr>
            <a:lvl7pPr marL="2057348" indent="0">
              <a:buNone/>
              <a:defRPr sz="675"/>
            </a:lvl7pPr>
            <a:lvl8pPr marL="2400240" indent="0">
              <a:buNone/>
              <a:defRPr sz="675"/>
            </a:lvl8pPr>
            <a:lvl9pPr marL="2743132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EABA5-2D14-4769-A7EF-AAB62796D912}" type="datetime1">
              <a:rPr lang="en-US" smtClean="0"/>
              <a:t>7/10/2020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@MrThomasRayner      #DeliveryConf</a:t>
            </a:r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8551294" y="4672261"/>
            <a:ext cx="342900" cy="3429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6EBB3-0B70-4A22-995C-783E892A13D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66323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6227806" y="2"/>
            <a:ext cx="2916194" cy="51434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12230" y="514350"/>
            <a:ext cx="2400300" cy="1303020"/>
          </a:xfrm>
        </p:spPr>
        <p:txBody>
          <a:bodyPr anchor="b">
            <a:normAutofit/>
          </a:bodyPr>
          <a:lstStyle>
            <a:lvl1pPr>
              <a:defRPr sz="24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" y="0"/>
            <a:ext cx="6227805" cy="51435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2400"/>
            </a:lvl1pPr>
            <a:lvl2pPr marL="342892" indent="0">
              <a:buNone/>
              <a:defRPr sz="2100"/>
            </a:lvl2pPr>
            <a:lvl3pPr marL="685783" indent="0">
              <a:buNone/>
              <a:defRPr sz="1800"/>
            </a:lvl3pPr>
            <a:lvl4pPr marL="1028675" indent="0">
              <a:buNone/>
              <a:defRPr sz="1500"/>
            </a:lvl4pPr>
            <a:lvl5pPr marL="1371566" indent="0">
              <a:buNone/>
              <a:defRPr sz="1500"/>
            </a:lvl5pPr>
            <a:lvl6pPr marL="1714457" indent="0">
              <a:buNone/>
              <a:defRPr sz="1500"/>
            </a:lvl6pPr>
            <a:lvl7pPr marL="2057348" indent="0">
              <a:buNone/>
              <a:defRPr sz="1500"/>
            </a:lvl7pPr>
            <a:lvl8pPr marL="2400240" indent="0">
              <a:buNone/>
              <a:defRPr sz="1500"/>
            </a:lvl8pPr>
            <a:lvl9pPr marL="2743132" indent="0">
              <a:buNone/>
              <a:defRPr sz="15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12230" y="1817370"/>
            <a:ext cx="2400300" cy="246888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750"/>
              </a:spcBef>
              <a:buNone/>
              <a:defRPr sz="1050">
                <a:solidFill>
                  <a:schemeClr val="accent1">
                    <a:lumMod val="75000"/>
                  </a:schemeClr>
                </a:solidFill>
              </a:defRPr>
            </a:lvl1pPr>
            <a:lvl2pPr marL="342892" indent="0">
              <a:buNone/>
              <a:defRPr sz="900"/>
            </a:lvl2pPr>
            <a:lvl3pPr marL="685783" indent="0">
              <a:buNone/>
              <a:defRPr sz="750"/>
            </a:lvl3pPr>
            <a:lvl4pPr marL="1028675" indent="0">
              <a:buNone/>
              <a:defRPr sz="675"/>
            </a:lvl4pPr>
            <a:lvl5pPr marL="1371566" indent="0">
              <a:buNone/>
              <a:defRPr sz="675"/>
            </a:lvl5pPr>
            <a:lvl6pPr marL="1714457" indent="0">
              <a:buNone/>
              <a:defRPr sz="675"/>
            </a:lvl6pPr>
            <a:lvl7pPr marL="2057348" indent="0">
              <a:buNone/>
              <a:defRPr sz="675"/>
            </a:lvl7pPr>
            <a:lvl8pPr marL="2400240" indent="0">
              <a:buNone/>
              <a:defRPr sz="675"/>
            </a:lvl8pPr>
            <a:lvl9pPr marL="2743132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F9BC80-F5CF-4CD8-A03F-C198924D5411}" type="datetime1">
              <a:rPr lang="en-US" smtClean="0"/>
              <a:t>7/10/2020</a:t>
            </a:fld>
            <a:endParaRPr lang="en-US" dirty="0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8551294" y="4672261"/>
            <a:ext cx="342900" cy="3429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6EBB3-0B70-4A22-995C-783E892A13D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37271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0C3BA3-3038-48C6-A41B-7457A7E52BF6}" type="datetime1">
              <a:rPr lang="en-US" smtClean="0"/>
              <a:t>7/10/2020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@MrThomasRayner      #DeliveryConf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6EBB3-0B70-4A22-995C-783E892A13D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950584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400050"/>
            <a:ext cx="1914525" cy="42291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0101" y="400050"/>
            <a:ext cx="5629275" cy="42291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2C4F9-6E5B-42B8-9ED3-E3DAE50E078A}" type="datetime1">
              <a:rPr lang="en-US" smtClean="0"/>
              <a:t>7/10/2020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@MrThomasRayner      #DeliveryConf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6EBB3-0B70-4A22-995C-783E892A13D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070122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8150" y="1426906"/>
            <a:ext cx="3121486" cy="923330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2700" b="0" spc="-37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Title format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8152" y="2651658"/>
            <a:ext cx="3121819" cy="230833"/>
          </a:xfrm>
        </p:spPr>
        <p:txBody>
          <a:bodyPr/>
          <a:lstStyle>
            <a:lvl1pPr marL="0" indent="0">
              <a:buNone/>
              <a:defRPr sz="1500">
                <a:latin typeface="+mn-lt"/>
              </a:defRPr>
            </a:lvl1pPr>
            <a:lvl2pPr marL="171442" indent="0">
              <a:buNone/>
              <a:defRPr/>
            </a:lvl2pPr>
            <a:lvl3pPr marL="342884" indent="0">
              <a:buNone/>
              <a:defRPr/>
            </a:lvl3pPr>
            <a:lvl4pPr marL="496466" indent="0">
              <a:buNone/>
              <a:defRPr/>
            </a:lvl4pPr>
            <a:lvl5pPr marL="641715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6178F5D2-7CA2-4202-8FD2-95D8F7A2E98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4000500" y="0"/>
            <a:ext cx="5143500" cy="51435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82249230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0938"/>
            <a:ext cx="4040188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950"/>
            <a:ext cx="4040188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150938"/>
            <a:ext cx="4041775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631950"/>
            <a:ext cx="4041775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852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2695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4487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3008313" cy="87153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43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076325"/>
            <a:ext cx="3008313" cy="35179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0457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900"/>
            <a:ext cx="5486400" cy="6032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2632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microsoft.com/office/2007/relationships/hdphoto" Target="../media/hdphoto1.wdp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3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5" Type="http://schemas.openxmlformats.org/officeDocument/2006/relationships/image" Target="../media/image4.png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microsoft.com/office/2007/relationships/hdphoto" Target="../media/hdphoto1.wdp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7.xml"/><Relationship Id="rId2" Type="http://schemas.openxmlformats.org/officeDocument/2006/relationships/slideLayout" Target="../slideLayouts/slideLayout37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5" Type="http://schemas.microsoft.com/office/2007/relationships/hdphoto" Target="../media/hdphoto1.wdp"/><Relationship Id="rId10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@MrThomasRayner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9381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</p:sldLayoutIdLst>
  <p:hf sldNum="0"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02386" y="363474"/>
            <a:ext cx="7543800" cy="12070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2386" y="1591056"/>
            <a:ext cx="7543800" cy="30380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973318" y="4704588"/>
            <a:ext cx="2455164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25">
                <a:solidFill>
                  <a:schemeClr val="tx2"/>
                </a:solidFill>
              </a:defRPr>
            </a:lvl1pPr>
          </a:lstStyle>
          <a:p>
            <a:fld id="{00AC2974-48E9-4EA9-9A63-AC37FB8B886A}" type="datetime1">
              <a:rPr lang="en-US" smtClean="0"/>
              <a:t>7/10/2020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16102" y="4704588"/>
            <a:ext cx="4745736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25">
                <a:solidFill>
                  <a:schemeClr val="tx2"/>
                </a:solidFill>
              </a:defRPr>
            </a:lvl1pPr>
          </a:lstStyle>
          <a:p>
            <a:r>
              <a:rPr lang="en-US"/>
              <a:t>@MrThomasRayner</a:t>
            </a:r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8551294" y="4672261"/>
            <a:ext cx="342900" cy="3429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83346" y="4704588"/>
            <a:ext cx="48006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0" b="1">
                <a:solidFill>
                  <a:srgbClr val="FFFFFF"/>
                </a:solidFill>
                <a:latin typeface="+mj-lt"/>
              </a:defRPr>
            </a:lvl1pPr>
          </a:lstStyle>
          <a:p>
            <a:fld id="{8046EBB3-0B70-4A22-995C-783E892A13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2298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  <p:sldLayoutId id="2147483707" r:id="rId12"/>
  </p:sldLayoutIdLst>
  <p:hf sldNum="0"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4050" kern="1200" cap="all" baseline="0">
          <a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37160" indent="-137160" algn="l" defTabSz="685800" rtl="0" eaLnBrk="1" latinLnBrk="0" hangingPunct="1">
        <a:lnSpc>
          <a:spcPct val="90000"/>
        </a:lnSpc>
        <a:spcBef>
          <a:spcPts val="9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indent="-137160" algn="l" defTabSz="685800" rtl="0" eaLnBrk="1" latinLnBrk="0" hangingPunct="1">
        <a:lnSpc>
          <a:spcPct val="90000"/>
        </a:lnSpc>
        <a:spcBef>
          <a:spcPts val="300"/>
        </a:spcBef>
        <a:spcAft>
          <a:spcPts val="15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" indent="-137160" algn="l" defTabSz="685800" rtl="0" eaLnBrk="1" latinLnBrk="0" hangingPunct="1">
        <a:lnSpc>
          <a:spcPct val="90000"/>
        </a:lnSpc>
        <a:spcBef>
          <a:spcPts val="300"/>
        </a:spcBef>
        <a:spcAft>
          <a:spcPts val="15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754380" indent="-137160" algn="l" defTabSz="685800" rtl="0" eaLnBrk="1" latinLnBrk="0" hangingPunct="1">
        <a:lnSpc>
          <a:spcPct val="90000"/>
        </a:lnSpc>
        <a:spcBef>
          <a:spcPts val="300"/>
        </a:spcBef>
        <a:spcAft>
          <a:spcPts val="15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960120" indent="-137160" algn="l" defTabSz="685800" rtl="0" eaLnBrk="1" latinLnBrk="0" hangingPunct="1">
        <a:lnSpc>
          <a:spcPct val="90000"/>
        </a:lnSpc>
        <a:spcBef>
          <a:spcPts val="300"/>
        </a:spcBef>
        <a:spcAft>
          <a:spcPts val="15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200000" indent="-171450" algn="l" defTabSz="685800" rtl="0" eaLnBrk="1" latinLnBrk="0" hangingPunct="1">
        <a:lnSpc>
          <a:spcPct val="90000"/>
        </a:lnSpc>
        <a:spcBef>
          <a:spcPts val="300"/>
        </a:spcBef>
        <a:spcAft>
          <a:spcPts val="15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425000" indent="-171450" algn="l" defTabSz="685800" rtl="0" eaLnBrk="1" latinLnBrk="0" hangingPunct="1">
        <a:lnSpc>
          <a:spcPct val="90000"/>
        </a:lnSpc>
        <a:spcBef>
          <a:spcPts val="300"/>
        </a:spcBef>
        <a:spcAft>
          <a:spcPts val="15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1650000" indent="-171450" algn="l" defTabSz="685800" rtl="0" eaLnBrk="1" latinLnBrk="0" hangingPunct="1">
        <a:lnSpc>
          <a:spcPct val="90000"/>
        </a:lnSpc>
        <a:spcBef>
          <a:spcPts val="300"/>
        </a:spcBef>
        <a:spcAft>
          <a:spcPts val="15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1875000" indent="-171450" algn="l" defTabSz="685800" rtl="0" eaLnBrk="1" latinLnBrk="0" hangingPunct="1">
        <a:lnSpc>
          <a:spcPct val="90000"/>
        </a:lnSpc>
        <a:spcBef>
          <a:spcPts val="300"/>
        </a:spcBef>
        <a:spcAft>
          <a:spcPts val="15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02386" y="363474"/>
            <a:ext cx="7543800" cy="12070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2386" y="1591056"/>
            <a:ext cx="7543800" cy="30380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973318" y="4704588"/>
            <a:ext cx="2455164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25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16102" y="4704588"/>
            <a:ext cx="4745736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25">
                <a:solidFill>
                  <a:schemeClr val="tx2"/>
                </a:solidFill>
              </a:defRPr>
            </a:lvl1pPr>
          </a:lstStyle>
          <a:p>
            <a:r>
              <a:rPr lang="en-US"/>
              <a:t>@MrThomasRayner</a:t>
            </a:r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8551294" y="4672261"/>
            <a:ext cx="342900" cy="3429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83346" y="4704588"/>
            <a:ext cx="48006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0" b="1">
                <a:solidFill>
                  <a:srgbClr val="FFFFFF"/>
                </a:solidFill>
                <a:latin typeface="+mj-lt"/>
              </a:defRPr>
            </a:lvl1pPr>
          </a:lstStyle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002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hf sldNum="0"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405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37160" indent="-137160" algn="l" defTabSz="685800" rtl="0" eaLnBrk="1" latinLnBrk="0" hangingPunct="1">
        <a:lnSpc>
          <a:spcPct val="90000"/>
        </a:lnSpc>
        <a:spcBef>
          <a:spcPts val="9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indent="-137160" algn="l" defTabSz="685800" rtl="0" eaLnBrk="1" latinLnBrk="0" hangingPunct="1">
        <a:lnSpc>
          <a:spcPct val="90000"/>
        </a:lnSpc>
        <a:spcBef>
          <a:spcPts val="300"/>
        </a:spcBef>
        <a:spcAft>
          <a:spcPts val="15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" indent="-137160" algn="l" defTabSz="685800" rtl="0" eaLnBrk="1" latinLnBrk="0" hangingPunct="1">
        <a:lnSpc>
          <a:spcPct val="90000"/>
        </a:lnSpc>
        <a:spcBef>
          <a:spcPts val="300"/>
        </a:spcBef>
        <a:spcAft>
          <a:spcPts val="15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754380" indent="-137160" algn="l" defTabSz="685800" rtl="0" eaLnBrk="1" latinLnBrk="0" hangingPunct="1">
        <a:lnSpc>
          <a:spcPct val="90000"/>
        </a:lnSpc>
        <a:spcBef>
          <a:spcPts val="300"/>
        </a:spcBef>
        <a:spcAft>
          <a:spcPts val="15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960120" indent="-137160" algn="l" defTabSz="685800" rtl="0" eaLnBrk="1" latinLnBrk="0" hangingPunct="1">
        <a:lnSpc>
          <a:spcPct val="90000"/>
        </a:lnSpc>
        <a:spcBef>
          <a:spcPts val="300"/>
        </a:spcBef>
        <a:spcAft>
          <a:spcPts val="15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200000" indent="-171450" algn="l" defTabSz="685800" rtl="0" eaLnBrk="1" latinLnBrk="0" hangingPunct="1">
        <a:lnSpc>
          <a:spcPct val="90000"/>
        </a:lnSpc>
        <a:spcBef>
          <a:spcPts val="300"/>
        </a:spcBef>
        <a:spcAft>
          <a:spcPts val="15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425000" indent="-171450" algn="l" defTabSz="685800" rtl="0" eaLnBrk="1" latinLnBrk="0" hangingPunct="1">
        <a:lnSpc>
          <a:spcPct val="90000"/>
        </a:lnSpc>
        <a:spcBef>
          <a:spcPts val="300"/>
        </a:spcBef>
        <a:spcAft>
          <a:spcPts val="15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1650000" indent="-171450" algn="l" defTabSz="685800" rtl="0" eaLnBrk="1" latinLnBrk="0" hangingPunct="1">
        <a:lnSpc>
          <a:spcPct val="90000"/>
        </a:lnSpc>
        <a:spcBef>
          <a:spcPts val="300"/>
        </a:spcBef>
        <a:spcAft>
          <a:spcPts val="15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1875000" indent="-171450" algn="l" defTabSz="685800" rtl="0" eaLnBrk="1" latinLnBrk="0" hangingPunct="1">
        <a:lnSpc>
          <a:spcPct val="90000"/>
        </a:lnSpc>
        <a:spcBef>
          <a:spcPts val="300"/>
        </a:spcBef>
        <a:spcAft>
          <a:spcPts val="15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02386" y="363474"/>
            <a:ext cx="7543800" cy="12070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2386" y="1591056"/>
            <a:ext cx="7543800" cy="30380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973318" y="4704588"/>
            <a:ext cx="2455164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25">
                <a:solidFill>
                  <a:schemeClr val="tx2"/>
                </a:solidFill>
              </a:defRPr>
            </a:lvl1pPr>
          </a:lstStyle>
          <a:p>
            <a:fld id="{F58C1651-A3ED-465C-8633-0EAE98E0964C}" type="datetime1">
              <a:rPr lang="en-US" smtClean="0"/>
              <a:t>7/10/2020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16102" y="4704588"/>
            <a:ext cx="4745736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@MrThomasRayner      #DeliveryConf</a:t>
            </a:r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8551294" y="4672261"/>
            <a:ext cx="342900" cy="3429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83346" y="4704588"/>
            <a:ext cx="48006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0" b="1">
                <a:solidFill>
                  <a:srgbClr val="FFFFFF"/>
                </a:solidFill>
                <a:latin typeface="+mj-lt"/>
              </a:defRPr>
            </a:lvl1pPr>
          </a:lstStyle>
          <a:p>
            <a:fld id="{8046EBB3-0B70-4A22-995C-783E892A13D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11614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  <p:sldLayoutId id="2147483732" r:id="rId12"/>
  </p:sldLayoutIdLst>
  <p:hf sldNum="0" hdr="0" dt="0"/>
  <p:txStyles>
    <p:titleStyle>
      <a:lvl1pPr algn="l" defTabSz="685783" rtl="0" eaLnBrk="1" latinLnBrk="0" hangingPunct="1">
        <a:lnSpc>
          <a:spcPct val="90000"/>
        </a:lnSpc>
        <a:spcBef>
          <a:spcPct val="0"/>
        </a:spcBef>
        <a:buNone/>
        <a:defRPr sz="4050" kern="1200" cap="all" baseline="0">
          <a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37156" indent="-137156" algn="l" defTabSz="685783" rtl="0" eaLnBrk="1" latinLnBrk="0" hangingPunct="1">
        <a:lnSpc>
          <a:spcPct val="90000"/>
        </a:lnSpc>
        <a:spcBef>
          <a:spcPts val="9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indent="-137156" algn="l" defTabSz="685783" rtl="0" eaLnBrk="1" latinLnBrk="0" hangingPunct="1">
        <a:lnSpc>
          <a:spcPct val="90000"/>
        </a:lnSpc>
        <a:spcBef>
          <a:spcPts val="300"/>
        </a:spcBef>
        <a:spcAft>
          <a:spcPts val="15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548627" indent="-137156" algn="l" defTabSz="685783" rtl="0" eaLnBrk="1" latinLnBrk="0" hangingPunct="1">
        <a:lnSpc>
          <a:spcPct val="90000"/>
        </a:lnSpc>
        <a:spcBef>
          <a:spcPts val="300"/>
        </a:spcBef>
        <a:spcAft>
          <a:spcPts val="15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754361" indent="-137156" algn="l" defTabSz="685783" rtl="0" eaLnBrk="1" latinLnBrk="0" hangingPunct="1">
        <a:lnSpc>
          <a:spcPct val="90000"/>
        </a:lnSpc>
        <a:spcBef>
          <a:spcPts val="300"/>
        </a:spcBef>
        <a:spcAft>
          <a:spcPts val="15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960096" indent="-137156" algn="l" defTabSz="685783" rtl="0" eaLnBrk="1" latinLnBrk="0" hangingPunct="1">
        <a:lnSpc>
          <a:spcPct val="90000"/>
        </a:lnSpc>
        <a:spcBef>
          <a:spcPts val="300"/>
        </a:spcBef>
        <a:spcAft>
          <a:spcPts val="15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199970" indent="-171446" algn="l" defTabSz="685783" rtl="0" eaLnBrk="1" latinLnBrk="0" hangingPunct="1">
        <a:lnSpc>
          <a:spcPct val="90000"/>
        </a:lnSpc>
        <a:spcBef>
          <a:spcPts val="300"/>
        </a:spcBef>
        <a:spcAft>
          <a:spcPts val="15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424965" indent="-171446" algn="l" defTabSz="685783" rtl="0" eaLnBrk="1" latinLnBrk="0" hangingPunct="1">
        <a:lnSpc>
          <a:spcPct val="90000"/>
        </a:lnSpc>
        <a:spcBef>
          <a:spcPts val="300"/>
        </a:spcBef>
        <a:spcAft>
          <a:spcPts val="15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1649959" indent="-171446" algn="l" defTabSz="685783" rtl="0" eaLnBrk="1" latinLnBrk="0" hangingPunct="1">
        <a:lnSpc>
          <a:spcPct val="90000"/>
        </a:lnSpc>
        <a:spcBef>
          <a:spcPts val="300"/>
        </a:spcBef>
        <a:spcAft>
          <a:spcPts val="15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1874954" indent="-171446" algn="l" defTabSz="685783" rtl="0" eaLnBrk="1" latinLnBrk="0" hangingPunct="1">
        <a:lnSpc>
          <a:spcPct val="90000"/>
        </a:lnSpc>
        <a:spcBef>
          <a:spcPts val="300"/>
        </a:spcBef>
        <a:spcAft>
          <a:spcPts val="15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6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8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0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C8F4AC-55CA-45A7-9859-3181B243EE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8670" y="1074167"/>
            <a:ext cx="7475220" cy="2276856"/>
          </a:xfrm>
        </p:spPr>
        <p:txBody>
          <a:bodyPr/>
          <a:lstStyle/>
          <a:p>
            <a:r>
              <a:rPr lang="en-US" dirty="0"/>
              <a:t>Regex for </a:t>
            </a:r>
            <a:r>
              <a:rPr lang="en-US" dirty="0" err="1"/>
              <a:t>Rockstars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B9B6F30-82FA-4BBA-8233-F1CFD7BCDE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2386" y="3291840"/>
            <a:ext cx="5918454" cy="802386"/>
          </a:xfrm>
        </p:spPr>
        <p:txBody>
          <a:bodyPr/>
          <a:lstStyle/>
          <a:p>
            <a:r>
              <a:rPr lang="en-US" dirty="0"/>
              <a:t>Thomas Rayner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A15EDA-59DA-4AAC-859E-11B9C6D65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</p:spTree>
    <p:extLst>
      <p:ext uri="{BB962C8B-B14F-4D97-AF65-F5344CB8AC3E}">
        <p14:creationId xmlns:p14="http://schemas.microsoft.com/office/powerpoint/2010/main" val="25432170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960D4-AB86-4CCD-8182-B6A7703489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Boolean Matching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AD5B71-B3D2-49D3-8D6F-AEA5C4D982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en-US" sz="2800" dirty="0" err="1">
                <a:solidFill>
                  <a:srgbClr val="8B0000"/>
                </a:solidFill>
                <a:latin typeface="Consolas" panose="020B0609020204030204" pitchFamily="49" charset="0"/>
              </a:rPr>
              <a:t>somethingone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en-US" sz="28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A9A9A9"/>
                </a:solidFill>
                <a:latin typeface="Consolas" panose="020B0609020204030204" pitchFamily="49" charset="0"/>
              </a:rPr>
              <a:t>-match</a:t>
            </a:r>
            <a:r>
              <a:rPr lang="en-US" sz="28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en-US" sz="2800" dirty="0">
                <a:solidFill>
                  <a:srgbClr val="8B0000"/>
                </a:solidFill>
                <a:latin typeface="Consolas" panose="020B0609020204030204" pitchFamily="49" charset="0"/>
              </a:rPr>
              <a:t>something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’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</a:rPr>
              <a:t>Returns True</a:t>
            </a:r>
          </a:p>
          <a:p>
            <a:pPr marL="0" indent="0">
              <a:buNone/>
            </a:pPr>
            <a:endParaRPr lang="en-US" sz="2800" dirty="0">
              <a:solidFill>
                <a:srgbClr val="333333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en-US" sz="2800" dirty="0" err="1">
                <a:solidFill>
                  <a:srgbClr val="8B0000"/>
                </a:solidFill>
                <a:latin typeface="Consolas" panose="020B0609020204030204" pitchFamily="49" charset="0"/>
              </a:rPr>
              <a:t>somethingone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en-US" sz="28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A9A9A9"/>
                </a:solidFill>
                <a:latin typeface="Consolas" panose="020B0609020204030204" pitchFamily="49" charset="0"/>
              </a:rPr>
              <a:t>-match</a:t>
            </a:r>
            <a:r>
              <a:rPr lang="en-US" sz="28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en-US" sz="2800" dirty="0">
                <a:solidFill>
                  <a:srgbClr val="8B0000"/>
                </a:solidFill>
                <a:latin typeface="Consolas" panose="020B0609020204030204" pitchFamily="49" charset="0"/>
              </a:rPr>
              <a:t>pickles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’</a:t>
            </a:r>
            <a:endParaRPr lang="en-US" sz="28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800" dirty="0"/>
              <a:t>Returns False</a:t>
            </a:r>
          </a:p>
          <a:p>
            <a:pPr marL="0" indent="0">
              <a:buNone/>
            </a:pPr>
            <a:endParaRPr lang="en-US" sz="2800" dirty="0">
              <a:solidFill>
                <a:srgbClr val="333333"/>
              </a:solidFill>
              <a:latin typeface="Hack NF" panose="020B0609030202020204" pitchFamily="50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4AE309-1B88-4977-86D3-1620E487AA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</p:spTree>
    <p:extLst>
      <p:ext uri="{BB962C8B-B14F-4D97-AF65-F5344CB8AC3E}">
        <p14:creationId xmlns:p14="http://schemas.microsoft.com/office/powerpoint/2010/main" val="18654932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DB863-9830-48A0-87F4-D15C3F1B7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the heck is a lookahead?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F3C1D4-D4A8-43D0-BAAD-3817868B8C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Everything we've looked at so far</a:t>
            </a:r>
          </a:p>
          <a:p>
            <a:pPr lvl="1"/>
            <a:r>
              <a:rPr lang="en-US" dirty="0"/>
              <a:t>Match a character</a:t>
            </a:r>
          </a:p>
          <a:p>
            <a:pPr lvl="1"/>
            <a:r>
              <a:rPr lang="en-US" dirty="0"/>
              <a:t>That character is a part of the </a:t>
            </a:r>
            <a:r>
              <a:rPr lang="en-US" b="1" dirty="0"/>
              <a:t>value</a:t>
            </a:r>
            <a:r>
              <a:rPr lang="en-US" dirty="0"/>
              <a:t> that gets returned</a:t>
            </a:r>
          </a:p>
          <a:p>
            <a:pPr lvl="2"/>
            <a:r>
              <a:rPr lang="en-US" dirty="0"/>
              <a:t>Except for ^ and $</a:t>
            </a:r>
          </a:p>
          <a:p>
            <a:r>
              <a:rPr lang="en-US" dirty="0"/>
              <a:t>What about if you want to match on a character/pattern but not have it returned?</a:t>
            </a:r>
          </a:p>
          <a:p>
            <a:pPr lvl="1"/>
            <a:r>
              <a:rPr lang="en-US" dirty="0">
                <a:latin typeface="Consolas" panose="020B0609020204030204" pitchFamily="49" charset="0"/>
              </a:rPr>
              <a:t>'</a:t>
            </a:r>
            <a:r>
              <a:rPr lang="en-US" dirty="0">
                <a:highlight>
                  <a:srgbClr val="FF00FF"/>
                </a:highlight>
                <a:latin typeface="Consolas" panose="020B0609020204030204" pitchFamily="49" charset="0"/>
              </a:rPr>
              <a:t>d</a:t>
            </a:r>
            <a:r>
              <a:rPr lang="en-US" dirty="0">
                <a:highlight>
                  <a:srgbClr val="00FFFF"/>
                </a:highlight>
                <a:latin typeface="Consolas" panose="020B0609020204030204" pitchFamily="49" charset="0"/>
              </a:rPr>
              <a:t>omain</a:t>
            </a:r>
            <a:r>
              <a:rPr lang="en-US" dirty="0">
                <a:latin typeface="Consolas" panose="020B0609020204030204" pitchFamily="49" charset="0"/>
              </a:rPr>
              <a:t>\username' </a:t>
            </a:r>
            <a:r>
              <a:rPr lang="en-US" dirty="0"/>
              <a:t>and you just want </a:t>
            </a:r>
            <a:r>
              <a:rPr lang="en-US" dirty="0">
                <a:latin typeface="Consolas" panose="020B0609020204030204" pitchFamily="49" charset="0"/>
              </a:rPr>
              <a:t>domain</a:t>
            </a:r>
          </a:p>
          <a:p>
            <a:pPr lvl="1"/>
            <a:r>
              <a:rPr lang="en-US" dirty="0"/>
              <a:t>Lots of ways to do this that don't involve a lookahead</a:t>
            </a:r>
          </a:p>
          <a:p>
            <a:pPr lvl="1"/>
            <a:r>
              <a:rPr lang="en-US" dirty="0"/>
              <a:t>But for the purposes of illustration</a:t>
            </a:r>
          </a:p>
          <a:p>
            <a:pPr lvl="1"/>
            <a:r>
              <a:rPr lang="en-US" dirty="0">
                <a:highlight>
                  <a:srgbClr val="FF00FF"/>
                </a:highlight>
              </a:rPr>
              <a:t>\w</a:t>
            </a:r>
            <a:r>
              <a:rPr lang="en-US" dirty="0">
                <a:highlight>
                  <a:srgbClr val="00FFFF"/>
                </a:highlight>
              </a:rPr>
              <a:t>+</a:t>
            </a:r>
            <a:r>
              <a:rPr lang="en-US" dirty="0">
                <a:highlight>
                  <a:srgbClr val="FFFF00"/>
                </a:highlight>
              </a:rPr>
              <a:t>(</a:t>
            </a:r>
            <a:r>
              <a:rPr lang="en-US" dirty="0">
                <a:highlight>
                  <a:srgbClr val="F77462"/>
                </a:highlight>
              </a:rPr>
              <a:t>?=</a:t>
            </a:r>
            <a:r>
              <a:rPr lang="en-US" dirty="0"/>
              <a:t>\\</a:t>
            </a:r>
            <a:r>
              <a:rPr lang="en-US" dirty="0">
                <a:highlight>
                  <a:srgbClr val="FFFF00"/>
                </a:highlight>
              </a:rPr>
              <a:t>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57BF4A-E5A3-4CAA-9C30-1776800D96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</p:spTree>
    <p:extLst>
      <p:ext uri="{BB962C8B-B14F-4D97-AF65-F5344CB8AC3E}">
        <p14:creationId xmlns:p14="http://schemas.microsoft.com/office/powerpoint/2010/main" val="4341347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DB863-9830-48A0-87F4-D15C3F1B7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the heck is a lookahead?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F3C1D4-D4A8-43D0-BAAD-3817868B8C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Everything we've looked at so far</a:t>
            </a:r>
          </a:p>
          <a:p>
            <a:pPr lvl="1"/>
            <a:r>
              <a:rPr lang="en-US" dirty="0"/>
              <a:t>Match a character</a:t>
            </a:r>
          </a:p>
          <a:p>
            <a:pPr lvl="1"/>
            <a:r>
              <a:rPr lang="en-US" dirty="0"/>
              <a:t>That character is a part of the </a:t>
            </a:r>
            <a:r>
              <a:rPr lang="en-US" b="1" dirty="0"/>
              <a:t>value</a:t>
            </a:r>
            <a:r>
              <a:rPr lang="en-US" dirty="0"/>
              <a:t> that gets returned</a:t>
            </a:r>
          </a:p>
          <a:p>
            <a:pPr lvl="2"/>
            <a:r>
              <a:rPr lang="en-US" dirty="0"/>
              <a:t>Except for ^ and $</a:t>
            </a:r>
          </a:p>
          <a:p>
            <a:r>
              <a:rPr lang="en-US" dirty="0"/>
              <a:t>What about if you want to match on a character/pattern but not have it returned?</a:t>
            </a:r>
          </a:p>
          <a:p>
            <a:pPr lvl="1"/>
            <a:r>
              <a:rPr lang="en-US" dirty="0">
                <a:latin typeface="Consolas" panose="020B0609020204030204" pitchFamily="49" charset="0"/>
              </a:rPr>
              <a:t>'</a:t>
            </a:r>
            <a:r>
              <a:rPr lang="en-US" dirty="0">
                <a:highlight>
                  <a:srgbClr val="FF00FF"/>
                </a:highlight>
                <a:latin typeface="Consolas" panose="020B0609020204030204" pitchFamily="49" charset="0"/>
              </a:rPr>
              <a:t>d</a:t>
            </a:r>
            <a:r>
              <a:rPr lang="en-US" dirty="0">
                <a:highlight>
                  <a:srgbClr val="00FFFF"/>
                </a:highlight>
                <a:latin typeface="Consolas" panose="020B0609020204030204" pitchFamily="49" charset="0"/>
              </a:rPr>
              <a:t>omain</a:t>
            </a:r>
            <a:r>
              <a:rPr lang="en-US" dirty="0">
                <a:highlight>
                  <a:srgbClr val="5EAFA6"/>
                </a:highlight>
                <a:latin typeface="Consolas" panose="020B0609020204030204" pitchFamily="49" charset="0"/>
              </a:rPr>
              <a:t>\</a:t>
            </a:r>
            <a:r>
              <a:rPr lang="en-US" dirty="0">
                <a:latin typeface="Consolas" panose="020B0609020204030204" pitchFamily="49" charset="0"/>
              </a:rPr>
              <a:t>username' </a:t>
            </a:r>
            <a:r>
              <a:rPr lang="en-US" dirty="0"/>
              <a:t>and you just want </a:t>
            </a:r>
            <a:r>
              <a:rPr lang="en-US" dirty="0">
                <a:latin typeface="Consolas" panose="020B0609020204030204" pitchFamily="49" charset="0"/>
              </a:rPr>
              <a:t>domain</a:t>
            </a:r>
          </a:p>
          <a:p>
            <a:pPr lvl="1"/>
            <a:r>
              <a:rPr lang="en-US" dirty="0"/>
              <a:t>Lots of ways to do this that don't involve a lookahead</a:t>
            </a:r>
          </a:p>
          <a:p>
            <a:pPr lvl="1"/>
            <a:r>
              <a:rPr lang="en-US" dirty="0"/>
              <a:t>But for the purposes of illustration</a:t>
            </a:r>
          </a:p>
          <a:p>
            <a:pPr lvl="1"/>
            <a:r>
              <a:rPr lang="en-US" dirty="0">
                <a:highlight>
                  <a:srgbClr val="FF00FF"/>
                </a:highlight>
              </a:rPr>
              <a:t>\w</a:t>
            </a:r>
            <a:r>
              <a:rPr lang="en-US" dirty="0">
                <a:highlight>
                  <a:srgbClr val="00FFFF"/>
                </a:highlight>
              </a:rPr>
              <a:t>+</a:t>
            </a:r>
            <a:r>
              <a:rPr lang="en-US" dirty="0">
                <a:highlight>
                  <a:srgbClr val="FFFF00"/>
                </a:highlight>
              </a:rPr>
              <a:t>(</a:t>
            </a:r>
            <a:r>
              <a:rPr lang="en-US" dirty="0">
                <a:highlight>
                  <a:srgbClr val="F77462"/>
                </a:highlight>
              </a:rPr>
              <a:t>?=</a:t>
            </a:r>
            <a:r>
              <a:rPr lang="en-US" dirty="0">
                <a:highlight>
                  <a:srgbClr val="5EAFA6"/>
                </a:highlight>
              </a:rPr>
              <a:t>\\</a:t>
            </a:r>
            <a:r>
              <a:rPr lang="en-US" dirty="0">
                <a:highlight>
                  <a:srgbClr val="FFFF00"/>
                </a:highlight>
              </a:rPr>
              <a:t>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57BF4A-E5A3-4CAA-9C30-1776800D96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</p:spTree>
    <p:extLst>
      <p:ext uri="{BB962C8B-B14F-4D97-AF65-F5344CB8AC3E}">
        <p14:creationId xmlns:p14="http://schemas.microsoft.com/office/powerpoint/2010/main" val="36808398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DB863-9830-48A0-87F4-D15C3F1B7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the heck is a lookahead?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F3C1D4-D4A8-43D0-BAAD-3817868B8C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Everything we've looked at so far</a:t>
            </a:r>
          </a:p>
          <a:p>
            <a:pPr lvl="1"/>
            <a:r>
              <a:rPr lang="en-US" dirty="0"/>
              <a:t>Match a character</a:t>
            </a:r>
          </a:p>
          <a:p>
            <a:pPr lvl="1"/>
            <a:r>
              <a:rPr lang="en-US" dirty="0"/>
              <a:t>That character is a part of the </a:t>
            </a:r>
            <a:r>
              <a:rPr lang="en-US" b="1" dirty="0"/>
              <a:t>value</a:t>
            </a:r>
            <a:r>
              <a:rPr lang="en-US" dirty="0"/>
              <a:t> that gets returned</a:t>
            </a:r>
          </a:p>
          <a:p>
            <a:pPr lvl="2"/>
            <a:r>
              <a:rPr lang="en-US" dirty="0"/>
              <a:t>Except for ^ and $</a:t>
            </a:r>
          </a:p>
          <a:p>
            <a:r>
              <a:rPr lang="en-US" dirty="0"/>
              <a:t>What about if you want to match on a character/pattern but not have it returned?</a:t>
            </a:r>
          </a:p>
          <a:p>
            <a:pPr lvl="1"/>
            <a:r>
              <a:rPr lang="en-US" dirty="0">
                <a:latin typeface="Consolas" panose="020B0609020204030204" pitchFamily="49" charset="0"/>
              </a:rPr>
              <a:t>'</a:t>
            </a:r>
            <a:r>
              <a:rPr lang="en-US" dirty="0">
                <a:highlight>
                  <a:srgbClr val="00FF00"/>
                </a:highlight>
                <a:latin typeface="Consolas" panose="020B0609020204030204" pitchFamily="49" charset="0"/>
              </a:rPr>
              <a:t>domain</a:t>
            </a:r>
            <a:r>
              <a:rPr lang="en-US" dirty="0">
                <a:latin typeface="Consolas" panose="020B0609020204030204" pitchFamily="49" charset="0"/>
              </a:rPr>
              <a:t>\username' </a:t>
            </a:r>
            <a:r>
              <a:rPr lang="en-US" dirty="0"/>
              <a:t>and you just want </a:t>
            </a:r>
            <a:r>
              <a:rPr lang="en-US" dirty="0">
                <a:latin typeface="Consolas" panose="020B0609020204030204" pitchFamily="49" charset="0"/>
              </a:rPr>
              <a:t>domain</a:t>
            </a:r>
          </a:p>
          <a:p>
            <a:pPr lvl="1"/>
            <a:r>
              <a:rPr lang="en-US" dirty="0"/>
              <a:t>Lots of ways to do this that don't involve a lookahead</a:t>
            </a:r>
          </a:p>
          <a:p>
            <a:pPr lvl="1"/>
            <a:r>
              <a:rPr lang="en-US" dirty="0"/>
              <a:t>But for the purposes of illustration</a:t>
            </a:r>
          </a:p>
          <a:p>
            <a:pPr lvl="1"/>
            <a:r>
              <a:rPr lang="en-US" dirty="0">
                <a:highlight>
                  <a:srgbClr val="00FF00"/>
                </a:highlight>
              </a:rPr>
              <a:t>\w+(?=\\)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57BF4A-E5A3-4CAA-9C30-1776800D96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</p:spTree>
    <p:extLst>
      <p:ext uri="{BB962C8B-B14F-4D97-AF65-F5344CB8AC3E}">
        <p14:creationId xmlns:p14="http://schemas.microsoft.com/office/powerpoint/2010/main" val="30905537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DB863-9830-48A0-87F4-D15C3F1B7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Lookaheads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F3C1D4-D4A8-43D0-BAAD-3817868B8C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'</a:t>
            </a:r>
            <a:r>
              <a:rPr lang="en-US" dirty="0" err="1">
                <a:latin typeface="Consolas" panose="020B0609020204030204" pitchFamily="49" charset="0"/>
              </a:rPr>
              <a:t>user@domain.tld</a:t>
            </a:r>
            <a:r>
              <a:rPr lang="en-US" dirty="0">
                <a:latin typeface="Consolas" panose="020B0609020204030204" pitchFamily="49" charset="0"/>
              </a:rPr>
              <a:t>' -match '\w+(?=\.</a:t>
            </a:r>
            <a:r>
              <a:rPr lang="en-US" dirty="0" err="1">
                <a:latin typeface="Consolas" panose="020B0609020204030204" pitchFamily="49" charset="0"/>
              </a:rPr>
              <a:t>tld</a:t>
            </a:r>
            <a:r>
              <a:rPr lang="en-US" dirty="0">
                <a:latin typeface="Consolas" panose="020B0609020204030204" pitchFamily="49" charset="0"/>
              </a:rPr>
              <a:t>)'</a:t>
            </a:r>
          </a:p>
          <a:p>
            <a:pPr marL="0" indent="0">
              <a:buNone/>
            </a:pPr>
            <a:r>
              <a:rPr lang="en-US" dirty="0"/>
              <a:t>Returns True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57BF4A-E5A3-4CAA-9C30-1776800D96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</p:spTree>
    <p:extLst>
      <p:ext uri="{BB962C8B-B14F-4D97-AF65-F5344CB8AC3E}">
        <p14:creationId xmlns:p14="http://schemas.microsoft.com/office/powerpoint/2010/main" val="9114377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DB863-9830-48A0-87F4-D15C3F1B7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Lookaheads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F3C1D4-D4A8-43D0-BAAD-3817868B8C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'</a:t>
            </a:r>
            <a:r>
              <a:rPr lang="en-US" dirty="0" err="1">
                <a:latin typeface="Consolas" panose="020B0609020204030204" pitchFamily="49" charset="0"/>
              </a:rPr>
              <a:t>user@</a:t>
            </a:r>
            <a:r>
              <a:rPr lang="en-US" dirty="0" err="1">
                <a:highlight>
                  <a:srgbClr val="FF00FF"/>
                </a:highlight>
                <a:latin typeface="Consolas" panose="020B0609020204030204" pitchFamily="49" charset="0"/>
              </a:rPr>
              <a:t>d</a:t>
            </a:r>
            <a:r>
              <a:rPr lang="en-US" dirty="0" err="1">
                <a:highlight>
                  <a:srgbClr val="00FFFF"/>
                </a:highlight>
                <a:latin typeface="Consolas" panose="020B0609020204030204" pitchFamily="49" charset="0"/>
              </a:rPr>
              <a:t>omain</a:t>
            </a:r>
            <a:r>
              <a:rPr lang="en-US" dirty="0" err="1">
                <a:latin typeface="Consolas" panose="020B0609020204030204" pitchFamily="49" charset="0"/>
              </a:rPr>
              <a:t>.tld</a:t>
            </a:r>
            <a:r>
              <a:rPr lang="en-US" dirty="0">
                <a:latin typeface="Consolas" panose="020B0609020204030204" pitchFamily="49" charset="0"/>
              </a:rPr>
              <a:t>' -match '</a:t>
            </a:r>
            <a:r>
              <a:rPr lang="en-US" dirty="0">
                <a:highlight>
                  <a:srgbClr val="FF00FF"/>
                </a:highlight>
                <a:latin typeface="Consolas" panose="020B0609020204030204" pitchFamily="49" charset="0"/>
              </a:rPr>
              <a:t>\w</a:t>
            </a:r>
            <a:r>
              <a:rPr lang="en-US" dirty="0">
                <a:highlight>
                  <a:srgbClr val="00FFFF"/>
                </a:highlight>
                <a:latin typeface="Consolas" panose="020B0609020204030204" pitchFamily="49" charset="0"/>
              </a:rPr>
              <a:t>+</a:t>
            </a:r>
            <a:r>
              <a:rPr lang="en-US" dirty="0">
                <a:latin typeface="Consolas" panose="020B0609020204030204" pitchFamily="49" charset="0"/>
              </a:rPr>
              <a:t>(?=\.</a:t>
            </a:r>
            <a:r>
              <a:rPr lang="en-US" dirty="0" err="1">
                <a:latin typeface="Consolas" panose="020B0609020204030204" pitchFamily="49" charset="0"/>
              </a:rPr>
              <a:t>tld</a:t>
            </a:r>
            <a:r>
              <a:rPr lang="en-US" dirty="0">
                <a:latin typeface="Consolas" panose="020B0609020204030204" pitchFamily="49" charset="0"/>
              </a:rPr>
              <a:t>)'</a:t>
            </a:r>
          </a:p>
          <a:p>
            <a:pPr marL="0" indent="0">
              <a:buNone/>
            </a:pPr>
            <a:r>
              <a:rPr lang="en-US" dirty="0"/>
              <a:t>Returns True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57BF4A-E5A3-4CAA-9C30-1776800D96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</p:spTree>
    <p:extLst>
      <p:ext uri="{BB962C8B-B14F-4D97-AF65-F5344CB8AC3E}">
        <p14:creationId xmlns:p14="http://schemas.microsoft.com/office/powerpoint/2010/main" val="6500740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DB863-9830-48A0-87F4-D15C3F1B7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Lookaheads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F3C1D4-D4A8-43D0-BAAD-3817868B8C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'</a:t>
            </a:r>
            <a:r>
              <a:rPr lang="en-US" dirty="0" err="1">
                <a:latin typeface="Consolas" panose="020B0609020204030204" pitchFamily="49" charset="0"/>
              </a:rPr>
              <a:t>user@</a:t>
            </a:r>
            <a:r>
              <a:rPr lang="en-US" dirty="0" err="1">
                <a:highlight>
                  <a:srgbClr val="FF00FF"/>
                </a:highlight>
                <a:latin typeface="Consolas" panose="020B0609020204030204" pitchFamily="49" charset="0"/>
              </a:rPr>
              <a:t>d</a:t>
            </a:r>
            <a:r>
              <a:rPr lang="en-US" dirty="0" err="1">
                <a:highlight>
                  <a:srgbClr val="00FFFF"/>
                </a:highlight>
                <a:latin typeface="Consolas" panose="020B0609020204030204" pitchFamily="49" charset="0"/>
              </a:rPr>
              <a:t>omain</a:t>
            </a:r>
            <a:r>
              <a:rPr lang="en-US" dirty="0" err="1">
                <a:latin typeface="Consolas" panose="020B0609020204030204" pitchFamily="49" charset="0"/>
              </a:rPr>
              <a:t>.tld</a:t>
            </a:r>
            <a:r>
              <a:rPr lang="en-US" dirty="0">
                <a:latin typeface="Consolas" panose="020B0609020204030204" pitchFamily="49" charset="0"/>
              </a:rPr>
              <a:t>' -match '</a:t>
            </a:r>
            <a:r>
              <a:rPr lang="en-US" dirty="0">
                <a:highlight>
                  <a:srgbClr val="FF00FF"/>
                </a:highlight>
                <a:latin typeface="Consolas" panose="020B0609020204030204" pitchFamily="49" charset="0"/>
              </a:rPr>
              <a:t>\w</a:t>
            </a:r>
            <a:r>
              <a:rPr lang="en-US" dirty="0">
                <a:highlight>
                  <a:srgbClr val="00FFFF"/>
                </a:highlight>
                <a:latin typeface="Consolas" panose="020B0609020204030204" pitchFamily="49" charset="0"/>
              </a:rPr>
              <a:t>+</a:t>
            </a:r>
            <a:r>
              <a:rPr lang="en-US" dirty="0">
                <a:highlight>
                  <a:srgbClr val="FFFF00"/>
                </a:highlight>
                <a:latin typeface="Consolas" panose="020B0609020204030204" pitchFamily="49" charset="0"/>
              </a:rPr>
              <a:t>(?=</a:t>
            </a:r>
            <a:r>
              <a:rPr lang="en-US" dirty="0">
                <a:latin typeface="Consolas" panose="020B0609020204030204" pitchFamily="49" charset="0"/>
              </a:rPr>
              <a:t>\.</a:t>
            </a:r>
            <a:r>
              <a:rPr lang="en-US" dirty="0" err="1">
                <a:latin typeface="Consolas" panose="020B0609020204030204" pitchFamily="49" charset="0"/>
              </a:rPr>
              <a:t>tld</a:t>
            </a:r>
            <a:r>
              <a:rPr lang="en-US" dirty="0">
                <a:highlight>
                  <a:srgbClr val="FFFF00"/>
                </a:highlight>
                <a:latin typeface="Consolas" panose="020B0609020204030204" pitchFamily="49" charset="0"/>
              </a:rPr>
              <a:t>)</a:t>
            </a:r>
            <a:r>
              <a:rPr lang="en-US" dirty="0">
                <a:latin typeface="Consolas" panose="020B0609020204030204" pitchFamily="49" charset="0"/>
              </a:rPr>
              <a:t>'</a:t>
            </a:r>
          </a:p>
          <a:p>
            <a:pPr marL="0" indent="0">
              <a:buNone/>
            </a:pPr>
            <a:r>
              <a:rPr lang="en-US" dirty="0"/>
              <a:t>Returns True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57BF4A-E5A3-4CAA-9C30-1776800D96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</p:spTree>
    <p:extLst>
      <p:ext uri="{BB962C8B-B14F-4D97-AF65-F5344CB8AC3E}">
        <p14:creationId xmlns:p14="http://schemas.microsoft.com/office/powerpoint/2010/main" val="8822947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DB863-9830-48A0-87F4-D15C3F1B7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Lookaheads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F3C1D4-D4A8-43D0-BAAD-3817868B8C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'</a:t>
            </a:r>
            <a:r>
              <a:rPr lang="en-US" dirty="0" err="1">
                <a:latin typeface="Consolas" panose="020B0609020204030204" pitchFamily="49" charset="0"/>
              </a:rPr>
              <a:t>user@</a:t>
            </a:r>
            <a:r>
              <a:rPr lang="en-US" dirty="0" err="1">
                <a:highlight>
                  <a:srgbClr val="FF00FF"/>
                </a:highlight>
                <a:latin typeface="Consolas" panose="020B0609020204030204" pitchFamily="49" charset="0"/>
              </a:rPr>
              <a:t>d</a:t>
            </a:r>
            <a:r>
              <a:rPr lang="en-US" dirty="0" err="1">
                <a:highlight>
                  <a:srgbClr val="00FFFF"/>
                </a:highlight>
                <a:latin typeface="Consolas" panose="020B0609020204030204" pitchFamily="49" charset="0"/>
              </a:rPr>
              <a:t>omain</a:t>
            </a:r>
            <a:r>
              <a:rPr lang="en-US" dirty="0" err="1">
                <a:highlight>
                  <a:srgbClr val="F77462"/>
                </a:highlight>
                <a:latin typeface="Consolas" panose="020B0609020204030204" pitchFamily="49" charset="0"/>
              </a:rPr>
              <a:t>.</a:t>
            </a:r>
            <a:r>
              <a:rPr lang="en-US" dirty="0" err="1">
                <a:highlight>
                  <a:srgbClr val="5CB565"/>
                </a:highlight>
                <a:latin typeface="Consolas" panose="020B0609020204030204" pitchFamily="49" charset="0"/>
              </a:rPr>
              <a:t>tld</a:t>
            </a:r>
            <a:r>
              <a:rPr lang="en-US" dirty="0">
                <a:latin typeface="Consolas" panose="020B0609020204030204" pitchFamily="49" charset="0"/>
              </a:rPr>
              <a:t>' -match '</a:t>
            </a:r>
            <a:r>
              <a:rPr lang="en-US" dirty="0">
                <a:highlight>
                  <a:srgbClr val="FF00FF"/>
                </a:highlight>
                <a:latin typeface="Consolas" panose="020B0609020204030204" pitchFamily="49" charset="0"/>
              </a:rPr>
              <a:t>\w</a:t>
            </a:r>
            <a:r>
              <a:rPr lang="en-US" dirty="0">
                <a:highlight>
                  <a:srgbClr val="00FFFF"/>
                </a:highlight>
                <a:latin typeface="Consolas" panose="020B0609020204030204" pitchFamily="49" charset="0"/>
              </a:rPr>
              <a:t>+</a:t>
            </a:r>
            <a:r>
              <a:rPr lang="en-US" dirty="0">
                <a:highlight>
                  <a:srgbClr val="FFFF00"/>
                </a:highlight>
                <a:latin typeface="Consolas" panose="020B0609020204030204" pitchFamily="49" charset="0"/>
              </a:rPr>
              <a:t>(?=</a:t>
            </a:r>
            <a:r>
              <a:rPr lang="en-US" dirty="0">
                <a:highlight>
                  <a:srgbClr val="F77462"/>
                </a:highlight>
                <a:latin typeface="Consolas" panose="020B0609020204030204" pitchFamily="49" charset="0"/>
              </a:rPr>
              <a:t>\.</a:t>
            </a:r>
            <a:r>
              <a:rPr lang="en-US" dirty="0" err="1">
                <a:highlight>
                  <a:srgbClr val="5CB565"/>
                </a:highlight>
                <a:latin typeface="Consolas" panose="020B0609020204030204" pitchFamily="49" charset="0"/>
              </a:rPr>
              <a:t>tld</a:t>
            </a:r>
            <a:r>
              <a:rPr lang="en-US" dirty="0">
                <a:highlight>
                  <a:srgbClr val="FFFF00"/>
                </a:highlight>
                <a:latin typeface="Consolas" panose="020B0609020204030204" pitchFamily="49" charset="0"/>
              </a:rPr>
              <a:t>)</a:t>
            </a:r>
            <a:r>
              <a:rPr lang="en-US" dirty="0">
                <a:latin typeface="Consolas" panose="020B0609020204030204" pitchFamily="49" charset="0"/>
              </a:rPr>
              <a:t>'</a:t>
            </a:r>
          </a:p>
          <a:p>
            <a:pPr marL="0" indent="0">
              <a:buNone/>
            </a:pPr>
            <a:r>
              <a:rPr lang="en-US" dirty="0"/>
              <a:t>Returns True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57BF4A-E5A3-4CAA-9C30-1776800D96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</p:spTree>
    <p:extLst>
      <p:ext uri="{BB962C8B-B14F-4D97-AF65-F5344CB8AC3E}">
        <p14:creationId xmlns:p14="http://schemas.microsoft.com/office/powerpoint/2010/main" val="8619250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DB863-9830-48A0-87F4-D15C3F1B7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Lookaheads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F3C1D4-D4A8-43D0-BAAD-3817868B8C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'</a:t>
            </a:r>
            <a:r>
              <a:rPr lang="en-US" dirty="0" err="1">
                <a:latin typeface="Consolas" panose="020B0609020204030204" pitchFamily="49" charset="0"/>
              </a:rPr>
              <a:t>user@</a:t>
            </a:r>
            <a:r>
              <a:rPr lang="en-US" dirty="0" err="1">
                <a:highlight>
                  <a:srgbClr val="00FF00"/>
                </a:highlight>
                <a:latin typeface="Consolas" panose="020B0609020204030204" pitchFamily="49" charset="0"/>
              </a:rPr>
              <a:t>domain</a:t>
            </a:r>
            <a:r>
              <a:rPr lang="en-US" dirty="0" err="1">
                <a:latin typeface="Consolas" panose="020B0609020204030204" pitchFamily="49" charset="0"/>
              </a:rPr>
              <a:t>.tld</a:t>
            </a:r>
            <a:r>
              <a:rPr lang="en-US" dirty="0">
                <a:latin typeface="Consolas" panose="020B0609020204030204" pitchFamily="49" charset="0"/>
              </a:rPr>
              <a:t>' -match '</a:t>
            </a:r>
            <a:r>
              <a:rPr lang="en-US" dirty="0">
                <a:highlight>
                  <a:srgbClr val="00FF00"/>
                </a:highlight>
                <a:latin typeface="Consolas" panose="020B0609020204030204" pitchFamily="49" charset="0"/>
              </a:rPr>
              <a:t>\w+(?=\.</a:t>
            </a:r>
            <a:r>
              <a:rPr lang="en-US" dirty="0" err="1">
                <a:highlight>
                  <a:srgbClr val="00FF00"/>
                </a:highlight>
                <a:latin typeface="Consolas" panose="020B0609020204030204" pitchFamily="49" charset="0"/>
              </a:rPr>
              <a:t>tld</a:t>
            </a:r>
            <a:r>
              <a:rPr lang="en-US" dirty="0">
                <a:highlight>
                  <a:srgbClr val="00FF00"/>
                </a:highlight>
                <a:latin typeface="Consolas" panose="020B0609020204030204" pitchFamily="49" charset="0"/>
              </a:rPr>
              <a:t>)</a:t>
            </a:r>
            <a:r>
              <a:rPr lang="en-US" dirty="0">
                <a:latin typeface="Consolas" panose="020B0609020204030204" pitchFamily="49" charset="0"/>
              </a:rPr>
              <a:t>'</a:t>
            </a:r>
          </a:p>
          <a:p>
            <a:pPr marL="0" indent="0">
              <a:buNone/>
            </a:pPr>
            <a:r>
              <a:rPr lang="en-US" dirty="0"/>
              <a:t>Returns True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$matches[0] -eq '</a:t>
            </a:r>
            <a:r>
              <a:rPr lang="en-US" dirty="0">
                <a:highlight>
                  <a:srgbClr val="00FF00"/>
                </a:highlight>
                <a:latin typeface="Consolas" panose="020B0609020204030204" pitchFamily="49" charset="0"/>
              </a:rPr>
              <a:t>domain</a:t>
            </a:r>
            <a:r>
              <a:rPr lang="en-US" dirty="0">
                <a:latin typeface="Consolas" panose="020B0609020204030204" pitchFamily="49" charset="0"/>
              </a:rPr>
              <a:t>'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57BF4A-E5A3-4CAA-9C30-1776800D96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</p:spTree>
    <p:extLst>
      <p:ext uri="{BB962C8B-B14F-4D97-AF65-F5344CB8AC3E}">
        <p14:creationId xmlns:p14="http://schemas.microsoft.com/office/powerpoint/2010/main" val="36582475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DB863-9830-48A0-87F4-D15C3F1B7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Lookaheads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F3C1D4-D4A8-43D0-BAAD-3817868B8C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'</a:t>
            </a:r>
            <a:r>
              <a:rPr lang="en-US" dirty="0" err="1">
                <a:latin typeface="Consolas" panose="020B0609020204030204" pitchFamily="49" charset="0"/>
              </a:rPr>
              <a:t>user@domain.tld</a:t>
            </a:r>
            <a:r>
              <a:rPr lang="en-US" dirty="0">
                <a:latin typeface="Consolas" panose="020B0609020204030204" pitchFamily="49" charset="0"/>
              </a:rPr>
              <a:t>' -match '\w+(?=\.</a:t>
            </a:r>
            <a:r>
              <a:rPr lang="en-US" dirty="0" err="1">
                <a:latin typeface="Consolas" panose="020B0609020204030204" pitchFamily="49" charset="0"/>
              </a:rPr>
              <a:t>tld</a:t>
            </a:r>
            <a:r>
              <a:rPr lang="en-US" dirty="0">
                <a:latin typeface="Consolas" panose="020B0609020204030204" pitchFamily="49" charset="0"/>
              </a:rPr>
              <a:t>)'</a:t>
            </a:r>
          </a:p>
          <a:p>
            <a:pPr marL="0" indent="0">
              <a:buNone/>
            </a:pPr>
            <a:r>
              <a:rPr lang="en-US" dirty="0"/>
              <a:t>Returns True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$matches[0] -eq 'domain'</a:t>
            </a: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'</a:t>
            </a:r>
            <a:r>
              <a:rPr lang="en-US" dirty="0" err="1">
                <a:latin typeface="Consolas" panose="020B0609020204030204" pitchFamily="49" charset="0"/>
              </a:rPr>
              <a:t>user@domain.else</a:t>
            </a:r>
            <a:r>
              <a:rPr lang="en-US" dirty="0">
                <a:latin typeface="Consolas" panose="020B0609020204030204" pitchFamily="49" charset="0"/>
              </a:rPr>
              <a:t>' -match '\w+(?=\.</a:t>
            </a:r>
            <a:r>
              <a:rPr lang="en-US" dirty="0" err="1">
                <a:latin typeface="Consolas" panose="020B0609020204030204" pitchFamily="49" charset="0"/>
              </a:rPr>
              <a:t>tld</a:t>
            </a:r>
            <a:r>
              <a:rPr lang="en-US" dirty="0">
                <a:latin typeface="Consolas" panose="020B0609020204030204" pitchFamily="49" charset="0"/>
              </a:rPr>
              <a:t>)'</a:t>
            </a:r>
          </a:p>
          <a:p>
            <a:pPr marL="0" indent="0">
              <a:buNone/>
            </a:pPr>
            <a:r>
              <a:rPr lang="en-US" dirty="0"/>
              <a:t>Returns False</a:t>
            </a: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57BF4A-E5A3-4CAA-9C30-1776800D96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</p:spTree>
    <p:extLst>
      <p:ext uri="{BB962C8B-B14F-4D97-AF65-F5344CB8AC3E}">
        <p14:creationId xmlns:p14="http://schemas.microsoft.com/office/powerpoint/2010/main" val="38281965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DB863-9830-48A0-87F4-D15C3F1B7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Lookaheads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F3C1D4-D4A8-43D0-BAAD-3817868B8C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'</a:t>
            </a:r>
            <a:r>
              <a:rPr lang="en-US" dirty="0" err="1">
                <a:latin typeface="Consolas" panose="020B0609020204030204" pitchFamily="49" charset="0"/>
              </a:rPr>
              <a:t>user@domain.tld</a:t>
            </a:r>
            <a:r>
              <a:rPr lang="en-US" dirty="0">
                <a:latin typeface="Consolas" panose="020B0609020204030204" pitchFamily="49" charset="0"/>
              </a:rPr>
              <a:t>' -match '\w+(?=\.</a:t>
            </a:r>
            <a:r>
              <a:rPr lang="en-US" dirty="0" err="1">
                <a:latin typeface="Consolas" panose="020B0609020204030204" pitchFamily="49" charset="0"/>
              </a:rPr>
              <a:t>tld</a:t>
            </a:r>
            <a:r>
              <a:rPr lang="en-US" dirty="0">
                <a:latin typeface="Consolas" panose="020B0609020204030204" pitchFamily="49" charset="0"/>
              </a:rPr>
              <a:t>)'</a:t>
            </a:r>
          </a:p>
          <a:p>
            <a:pPr marL="0" indent="0">
              <a:buNone/>
            </a:pPr>
            <a:r>
              <a:rPr lang="en-US" dirty="0"/>
              <a:t>Returns True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$matches[0] -eq 'domain'</a:t>
            </a: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'</a:t>
            </a:r>
            <a:r>
              <a:rPr lang="en-US" dirty="0" err="1">
                <a:latin typeface="Consolas" panose="020B0609020204030204" pitchFamily="49" charset="0"/>
              </a:rPr>
              <a:t>user@</a:t>
            </a:r>
            <a:r>
              <a:rPr lang="en-US" dirty="0" err="1">
                <a:highlight>
                  <a:srgbClr val="FF00FF"/>
                </a:highlight>
                <a:latin typeface="Consolas" panose="020B0609020204030204" pitchFamily="49" charset="0"/>
              </a:rPr>
              <a:t>d</a:t>
            </a:r>
            <a:r>
              <a:rPr lang="en-US" dirty="0" err="1">
                <a:highlight>
                  <a:srgbClr val="00FFFF"/>
                </a:highlight>
                <a:latin typeface="Consolas" panose="020B0609020204030204" pitchFamily="49" charset="0"/>
              </a:rPr>
              <a:t>omain</a:t>
            </a:r>
            <a:r>
              <a:rPr lang="en-US" dirty="0" err="1">
                <a:highlight>
                  <a:srgbClr val="6179A8"/>
                </a:highlight>
                <a:latin typeface="Consolas" panose="020B0609020204030204" pitchFamily="49" charset="0"/>
              </a:rPr>
              <a:t>.</a:t>
            </a:r>
            <a:r>
              <a:rPr lang="en-US" dirty="0" err="1">
                <a:latin typeface="Consolas" panose="020B0609020204030204" pitchFamily="49" charset="0"/>
              </a:rPr>
              <a:t>else</a:t>
            </a:r>
            <a:r>
              <a:rPr lang="en-US" dirty="0">
                <a:latin typeface="Consolas" panose="020B0609020204030204" pitchFamily="49" charset="0"/>
              </a:rPr>
              <a:t>' -match '</a:t>
            </a:r>
            <a:r>
              <a:rPr lang="en-US" dirty="0">
                <a:highlight>
                  <a:srgbClr val="FF00FF"/>
                </a:highlight>
                <a:latin typeface="Consolas" panose="020B0609020204030204" pitchFamily="49" charset="0"/>
              </a:rPr>
              <a:t>\w</a:t>
            </a:r>
            <a:r>
              <a:rPr lang="en-US" dirty="0">
                <a:highlight>
                  <a:srgbClr val="00FFFF"/>
                </a:highlight>
                <a:latin typeface="Consolas" panose="020B0609020204030204" pitchFamily="49" charset="0"/>
              </a:rPr>
              <a:t>+</a:t>
            </a:r>
            <a:r>
              <a:rPr lang="en-US" dirty="0">
                <a:highlight>
                  <a:srgbClr val="FFFF00"/>
                </a:highlight>
                <a:latin typeface="Consolas" panose="020B0609020204030204" pitchFamily="49" charset="0"/>
              </a:rPr>
              <a:t>(?=</a:t>
            </a:r>
            <a:r>
              <a:rPr lang="en-US" dirty="0">
                <a:highlight>
                  <a:srgbClr val="6179A8"/>
                </a:highlight>
                <a:latin typeface="Consolas" panose="020B0609020204030204" pitchFamily="49" charset="0"/>
              </a:rPr>
              <a:t>\.</a:t>
            </a:r>
            <a:r>
              <a:rPr lang="en-US" dirty="0" err="1">
                <a:highlight>
                  <a:srgbClr val="5CB565"/>
                </a:highlight>
                <a:latin typeface="Consolas" panose="020B0609020204030204" pitchFamily="49" charset="0"/>
              </a:rPr>
              <a:t>tld</a:t>
            </a:r>
            <a:r>
              <a:rPr lang="en-US" dirty="0">
                <a:highlight>
                  <a:srgbClr val="FFFF00"/>
                </a:highlight>
                <a:latin typeface="Consolas" panose="020B0609020204030204" pitchFamily="49" charset="0"/>
              </a:rPr>
              <a:t>)</a:t>
            </a:r>
            <a:r>
              <a:rPr lang="en-US" dirty="0">
                <a:latin typeface="Consolas" panose="020B0609020204030204" pitchFamily="49" charset="0"/>
              </a:rPr>
              <a:t>'</a:t>
            </a:r>
          </a:p>
          <a:p>
            <a:pPr marL="0" indent="0">
              <a:buNone/>
            </a:pPr>
            <a:r>
              <a:rPr lang="en-US" dirty="0"/>
              <a:t>Returns False</a:t>
            </a: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57BF4A-E5A3-4CAA-9C30-1776800D96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</p:spTree>
    <p:extLst>
      <p:ext uri="{BB962C8B-B14F-4D97-AF65-F5344CB8AC3E}">
        <p14:creationId xmlns:p14="http://schemas.microsoft.com/office/powerpoint/2010/main" val="37861903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960D4-AB86-4CCD-8182-B6A7703489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Boolean Matching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AD5B71-B3D2-49D3-8D6F-AEA5C4D982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en-US" sz="2800" dirty="0" err="1">
                <a:solidFill>
                  <a:srgbClr val="8B0000"/>
                </a:solidFill>
                <a:latin typeface="Consolas" panose="020B0609020204030204" pitchFamily="49" charset="0"/>
              </a:rPr>
              <a:t>somethingone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en-US" sz="28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A9A9A9"/>
                </a:solidFill>
                <a:latin typeface="Consolas" panose="020B0609020204030204" pitchFamily="49" charset="0"/>
              </a:rPr>
              <a:t>-match</a:t>
            </a:r>
            <a:r>
              <a:rPr lang="en-US" sz="28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en-US" sz="2800" dirty="0">
                <a:solidFill>
                  <a:srgbClr val="8B0000"/>
                </a:solidFill>
                <a:latin typeface="Consolas" panose="020B0609020204030204" pitchFamily="49" charset="0"/>
              </a:rPr>
              <a:t>something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’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</a:rPr>
              <a:t>Returns True</a:t>
            </a:r>
          </a:p>
          <a:p>
            <a:pPr marL="0" indent="0">
              <a:buNone/>
            </a:pPr>
            <a:endParaRPr lang="en-US" sz="2800" dirty="0">
              <a:solidFill>
                <a:srgbClr val="333333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en-US" sz="2800" dirty="0" err="1">
                <a:solidFill>
                  <a:srgbClr val="8B0000"/>
                </a:solidFill>
                <a:latin typeface="Consolas" panose="020B0609020204030204" pitchFamily="49" charset="0"/>
              </a:rPr>
              <a:t>somethingone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en-US" sz="28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A9A9A9"/>
                </a:solidFill>
                <a:latin typeface="Consolas" panose="020B0609020204030204" pitchFamily="49" charset="0"/>
              </a:rPr>
              <a:t>-match</a:t>
            </a:r>
            <a:r>
              <a:rPr lang="en-US" sz="28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en-US" sz="2800" dirty="0">
                <a:solidFill>
                  <a:srgbClr val="8B0000"/>
                </a:solidFill>
                <a:highlight>
                  <a:srgbClr val="FF0000"/>
                </a:highlight>
                <a:latin typeface="Consolas" panose="020B0609020204030204" pitchFamily="49" charset="0"/>
              </a:rPr>
              <a:t>pickles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’</a:t>
            </a:r>
            <a:endParaRPr lang="en-US" sz="28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800" dirty="0"/>
              <a:t>Returns False</a:t>
            </a:r>
          </a:p>
          <a:p>
            <a:pPr marL="0" indent="0">
              <a:buNone/>
            </a:pPr>
            <a:endParaRPr lang="en-US" sz="2800" dirty="0">
              <a:solidFill>
                <a:srgbClr val="333333"/>
              </a:solidFill>
              <a:latin typeface="Hack NF" panose="020B0609030202020204" pitchFamily="50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4AE309-1B88-4977-86D3-1620E487AA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</p:spTree>
    <p:extLst>
      <p:ext uri="{BB962C8B-B14F-4D97-AF65-F5344CB8AC3E}">
        <p14:creationId xmlns:p14="http://schemas.microsoft.com/office/powerpoint/2010/main" val="2663660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DB863-9830-48A0-87F4-D15C3F1B7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Lookaheads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F3C1D4-D4A8-43D0-BAAD-3817868B8C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'</a:t>
            </a:r>
            <a:r>
              <a:rPr lang="en-US" dirty="0" err="1">
                <a:latin typeface="Consolas" panose="020B0609020204030204" pitchFamily="49" charset="0"/>
              </a:rPr>
              <a:t>user@domain.tld</a:t>
            </a:r>
            <a:r>
              <a:rPr lang="en-US" dirty="0">
                <a:latin typeface="Consolas" panose="020B0609020204030204" pitchFamily="49" charset="0"/>
              </a:rPr>
              <a:t>' -match '\w+(?=\.</a:t>
            </a:r>
            <a:r>
              <a:rPr lang="en-US" dirty="0" err="1">
                <a:latin typeface="Consolas" panose="020B0609020204030204" pitchFamily="49" charset="0"/>
              </a:rPr>
              <a:t>tld</a:t>
            </a:r>
            <a:r>
              <a:rPr lang="en-US" dirty="0">
                <a:latin typeface="Consolas" panose="020B0609020204030204" pitchFamily="49" charset="0"/>
              </a:rPr>
              <a:t>)'</a:t>
            </a:r>
          </a:p>
          <a:p>
            <a:pPr marL="0" indent="0">
              <a:buNone/>
            </a:pPr>
            <a:r>
              <a:rPr lang="en-US" dirty="0"/>
              <a:t>Returns True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$matches[0] -eq 'domain'</a:t>
            </a: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'</a:t>
            </a:r>
            <a:r>
              <a:rPr lang="en-US" dirty="0" err="1">
                <a:latin typeface="Consolas" panose="020B0609020204030204" pitchFamily="49" charset="0"/>
              </a:rPr>
              <a:t>user@</a:t>
            </a:r>
            <a:r>
              <a:rPr lang="en-US" dirty="0" err="1">
                <a:highlight>
                  <a:srgbClr val="FF00FF"/>
                </a:highlight>
                <a:latin typeface="Consolas" panose="020B0609020204030204" pitchFamily="49" charset="0"/>
              </a:rPr>
              <a:t>d</a:t>
            </a:r>
            <a:r>
              <a:rPr lang="en-US" dirty="0" err="1">
                <a:highlight>
                  <a:srgbClr val="00FFFF"/>
                </a:highlight>
                <a:latin typeface="Consolas" panose="020B0609020204030204" pitchFamily="49" charset="0"/>
              </a:rPr>
              <a:t>omain</a:t>
            </a:r>
            <a:r>
              <a:rPr lang="en-US" dirty="0" err="1">
                <a:highlight>
                  <a:srgbClr val="6179A8"/>
                </a:highlight>
                <a:latin typeface="Consolas" panose="020B0609020204030204" pitchFamily="49" charset="0"/>
              </a:rPr>
              <a:t>.</a:t>
            </a:r>
            <a:r>
              <a:rPr lang="en-US" dirty="0" err="1">
                <a:latin typeface="Consolas" panose="020B0609020204030204" pitchFamily="49" charset="0"/>
              </a:rPr>
              <a:t>else</a:t>
            </a:r>
            <a:r>
              <a:rPr lang="en-US" dirty="0">
                <a:latin typeface="Consolas" panose="020B0609020204030204" pitchFamily="49" charset="0"/>
              </a:rPr>
              <a:t>' -match '</a:t>
            </a:r>
            <a:r>
              <a:rPr lang="en-US" dirty="0">
                <a:highlight>
                  <a:srgbClr val="FF00FF"/>
                </a:highlight>
                <a:latin typeface="Consolas" panose="020B0609020204030204" pitchFamily="49" charset="0"/>
              </a:rPr>
              <a:t>\w</a:t>
            </a:r>
            <a:r>
              <a:rPr lang="en-US" dirty="0">
                <a:highlight>
                  <a:srgbClr val="00FFFF"/>
                </a:highlight>
                <a:latin typeface="Consolas" panose="020B0609020204030204" pitchFamily="49" charset="0"/>
              </a:rPr>
              <a:t>+</a:t>
            </a:r>
            <a:r>
              <a:rPr lang="en-US" dirty="0">
                <a:highlight>
                  <a:srgbClr val="FFFF00"/>
                </a:highlight>
                <a:latin typeface="Consolas" panose="020B0609020204030204" pitchFamily="49" charset="0"/>
              </a:rPr>
              <a:t>(?=</a:t>
            </a:r>
            <a:r>
              <a:rPr lang="en-US" dirty="0">
                <a:highlight>
                  <a:srgbClr val="6179A8"/>
                </a:highlight>
                <a:latin typeface="Consolas" panose="020B0609020204030204" pitchFamily="49" charset="0"/>
              </a:rPr>
              <a:t>\.</a:t>
            </a:r>
            <a:r>
              <a:rPr lang="en-US" dirty="0" err="1">
                <a:highlight>
                  <a:srgbClr val="FF0000"/>
                </a:highlight>
                <a:latin typeface="Consolas" panose="020B0609020204030204" pitchFamily="49" charset="0"/>
              </a:rPr>
              <a:t>tld</a:t>
            </a:r>
            <a:r>
              <a:rPr lang="en-US" dirty="0">
                <a:highlight>
                  <a:srgbClr val="FFFF00"/>
                </a:highlight>
                <a:latin typeface="Consolas" panose="020B0609020204030204" pitchFamily="49" charset="0"/>
              </a:rPr>
              <a:t>)</a:t>
            </a:r>
            <a:r>
              <a:rPr lang="en-US" dirty="0">
                <a:latin typeface="Consolas" panose="020B0609020204030204" pitchFamily="49" charset="0"/>
              </a:rPr>
              <a:t>'</a:t>
            </a:r>
          </a:p>
          <a:p>
            <a:pPr marL="0" indent="0">
              <a:buNone/>
            </a:pPr>
            <a:r>
              <a:rPr lang="en-US" dirty="0"/>
              <a:t>Returns False</a:t>
            </a: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57BF4A-E5A3-4CAA-9C30-1776800D96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</p:spTree>
    <p:extLst>
      <p:ext uri="{BB962C8B-B14F-4D97-AF65-F5344CB8AC3E}">
        <p14:creationId xmlns:p14="http://schemas.microsoft.com/office/powerpoint/2010/main" val="676295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DB863-9830-48A0-87F4-D15C3F1B7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Lookaheads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F3C1D4-D4A8-43D0-BAAD-3817868B8C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'</a:t>
            </a:r>
            <a:r>
              <a:rPr lang="en-US" dirty="0" err="1">
                <a:latin typeface="Consolas" panose="020B0609020204030204" pitchFamily="49" charset="0"/>
              </a:rPr>
              <a:t>user@domain.tld</a:t>
            </a:r>
            <a:r>
              <a:rPr lang="en-US" dirty="0">
                <a:latin typeface="Consolas" panose="020B0609020204030204" pitchFamily="49" charset="0"/>
              </a:rPr>
              <a:t>' -match '\w+(?=\.</a:t>
            </a:r>
            <a:r>
              <a:rPr lang="en-US" dirty="0" err="1">
                <a:latin typeface="Consolas" panose="020B0609020204030204" pitchFamily="49" charset="0"/>
              </a:rPr>
              <a:t>tld</a:t>
            </a:r>
            <a:r>
              <a:rPr lang="en-US" dirty="0">
                <a:latin typeface="Consolas" panose="020B0609020204030204" pitchFamily="49" charset="0"/>
              </a:rPr>
              <a:t>)'</a:t>
            </a:r>
          </a:p>
          <a:p>
            <a:pPr marL="0" indent="0">
              <a:buNone/>
            </a:pPr>
            <a:r>
              <a:rPr lang="en-US" dirty="0"/>
              <a:t>Returns True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$matches[0] -eq 'domain'</a:t>
            </a: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'</a:t>
            </a:r>
            <a:r>
              <a:rPr lang="en-US" dirty="0" err="1">
                <a:highlight>
                  <a:srgbClr val="FF00FF"/>
                </a:highlight>
                <a:latin typeface="Consolas" panose="020B0609020204030204" pitchFamily="49" charset="0"/>
              </a:rPr>
              <a:t>u</a:t>
            </a:r>
            <a:r>
              <a:rPr lang="en-US" dirty="0" err="1">
                <a:highlight>
                  <a:srgbClr val="00FFFF"/>
                </a:highlight>
                <a:latin typeface="Consolas" panose="020B0609020204030204" pitchFamily="49" charset="0"/>
              </a:rPr>
              <a:t>ser</a:t>
            </a:r>
            <a:r>
              <a:rPr lang="en-US" dirty="0" err="1">
                <a:highlight>
                  <a:srgbClr val="FF0000"/>
                </a:highlight>
                <a:latin typeface="Consolas" panose="020B0609020204030204" pitchFamily="49" charset="0"/>
              </a:rPr>
              <a:t>@</a:t>
            </a:r>
            <a:r>
              <a:rPr lang="en-US" dirty="0" err="1">
                <a:latin typeface="Consolas" panose="020B0609020204030204" pitchFamily="49" charset="0"/>
              </a:rPr>
              <a:t>domain.else</a:t>
            </a:r>
            <a:r>
              <a:rPr lang="en-US" dirty="0">
                <a:latin typeface="Consolas" panose="020B0609020204030204" pitchFamily="49" charset="0"/>
              </a:rPr>
              <a:t>' -match '</a:t>
            </a:r>
            <a:r>
              <a:rPr lang="en-US" dirty="0">
                <a:highlight>
                  <a:srgbClr val="FF00FF"/>
                </a:highlight>
                <a:latin typeface="Consolas" panose="020B0609020204030204" pitchFamily="49" charset="0"/>
              </a:rPr>
              <a:t>\w</a:t>
            </a:r>
            <a:r>
              <a:rPr lang="en-US" dirty="0">
                <a:highlight>
                  <a:srgbClr val="00FFFF"/>
                </a:highlight>
                <a:latin typeface="Consolas" panose="020B0609020204030204" pitchFamily="49" charset="0"/>
              </a:rPr>
              <a:t>+</a:t>
            </a:r>
            <a:r>
              <a:rPr lang="en-US" dirty="0">
                <a:highlight>
                  <a:srgbClr val="FFFF00"/>
                </a:highlight>
                <a:latin typeface="Consolas" panose="020B0609020204030204" pitchFamily="49" charset="0"/>
              </a:rPr>
              <a:t>(?=</a:t>
            </a:r>
            <a:r>
              <a:rPr lang="en-US" dirty="0">
                <a:highlight>
                  <a:srgbClr val="FF0000"/>
                </a:highlight>
                <a:latin typeface="Consolas" panose="020B0609020204030204" pitchFamily="49" charset="0"/>
              </a:rPr>
              <a:t>\.</a:t>
            </a:r>
            <a:r>
              <a:rPr lang="en-US" dirty="0" err="1">
                <a:highlight>
                  <a:srgbClr val="FF0000"/>
                </a:highlight>
                <a:latin typeface="Consolas" panose="020B0609020204030204" pitchFamily="49" charset="0"/>
              </a:rPr>
              <a:t>tld</a:t>
            </a:r>
            <a:r>
              <a:rPr lang="en-US" dirty="0">
                <a:highlight>
                  <a:srgbClr val="FFFF00"/>
                </a:highlight>
                <a:latin typeface="Consolas" panose="020B0609020204030204" pitchFamily="49" charset="0"/>
              </a:rPr>
              <a:t>)</a:t>
            </a:r>
            <a:r>
              <a:rPr lang="en-US" dirty="0">
                <a:latin typeface="Consolas" panose="020B0609020204030204" pitchFamily="49" charset="0"/>
              </a:rPr>
              <a:t>'</a:t>
            </a:r>
          </a:p>
          <a:p>
            <a:pPr marL="0" indent="0">
              <a:buNone/>
            </a:pPr>
            <a:r>
              <a:rPr lang="en-US" dirty="0"/>
              <a:t>Returns False</a:t>
            </a: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57BF4A-E5A3-4CAA-9C30-1776800D96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</p:spTree>
    <p:extLst>
      <p:ext uri="{BB962C8B-B14F-4D97-AF65-F5344CB8AC3E}">
        <p14:creationId xmlns:p14="http://schemas.microsoft.com/office/powerpoint/2010/main" val="23240563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DB863-9830-48A0-87F4-D15C3F1B7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Lookaheads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F3C1D4-D4A8-43D0-BAAD-3817868B8C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'</a:t>
            </a:r>
            <a:r>
              <a:rPr lang="en-US" dirty="0" err="1">
                <a:latin typeface="Consolas" panose="020B0609020204030204" pitchFamily="49" charset="0"/>
              </a:rPr>
              <a:t>user@domain.tld</a:t>
            </a:r>
            <a:r>
              <a:rPr lang="en-US" dirty="0">
                <a:latin typeface="Consolas" panose="020B0609020204030204" pitchFamily="49" charset="0"/>
              </a:rPr>
              <a:t>' -match '\w+(?=\.</a:t>
            </a:r>
            <a:r>
              <a:rPr lang="en-US" dirty="0" err="1">
                <a:latin typeface="Consolas" panose="020B0609020204030204" pitchFamily="49" charset="0"/>
              </a:rPr>
              <a:t>tld</a:t>
            </a:r>
            <a:r>
              <a:rPr lang="en-US" dirty="0">
                <a:latin typeface="Consolas" panose="020B0609020204030204" pitchFamily="49" charset="0"/>
              </a:rPr>
              <a:t>)'</a:t>
            </a:r>
          </a:p>
          <a:p>
            <a:pPr marL="0" indent="0">
              <a:buNone/>
            </a:pPr>
            <a:r>
              <a:rPr lang="en-US" dirty="0"/>
              <a:t>Returns True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$matches[0] -eq 'domain'</a:t>
            </a: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'</a:t>
            </a:r>
            <a:r>
              <a:rPr lang="en-US" dirty="0" err="1">
                <a:latin typeface="Consolas" panose="020B0609020204030204" pitchFamily="49" charset="0"/>
              </a:rPr>
              <a:t>user@</a:t>
            </a:r>
            <a:r>
              <a:rPr lang="en-US" dirty="0" err="1">
                <a:highlight>
                  <a:srgbClr val="FF00FF"/>
                </a:highlight>
                <a:latin typeface="Consolas" panose="020B0609020204030204" pitchFamily="49" charset="0"/>
              </a:rPr>
              <a:t>d</a:t>
            </a:r>
            <a:r>
              <a:rPr lang="en-US" dirty="0" err="1">
                <a:highlight>
                  <a:srgbClr val="00FFFF"/>
                </a:highlight>
                <a:latin typeface="Consolas" panose="020B0609020204030204" pitchFamily="49" charset="0"/>
              </a:rPr>
              <a:t>omain</a:t>
            </a:r>
            <a:r>
              <a:rPr lang="en-US" dirty="0" err="1">
                <a:highlight>
                  <a:srgbClr val="6179A8"/>
                </a:highlight>
                <a:latin typeface="Consolas" panose="020B0609020204030204" pitchFamily="49" charset="0"/>
              </a:rPr>
              <a:t>.</a:t>
            </a:r>
            <a:r>
              <a:rPr lang="en-US" dirty="0" err="1">
                <a:latin typeface="Consolas" panose="020B0609020204030204" pitchFamily="49" charset="0"/>
              </a:rPr>
              <a:t>else</a:t>
            </a:r>
            <a:r>
              <a:rPr lang="en-US" dirty="0">
                <a:latin typeface="Consolas" panose="020B0609020204030204" pitchFamily="49" charset="0"/>
              </a:rPr>
              <a:t>' -match '</a:t>
            </a:r>
            <a:r>
              <a:rPr lang="en-US" dirty="0">
                <a:highlight>
                  <a:srgbClr val="FF00FF"/>
                </a:highlight>
                <a:latin typeface="Consolas" panose="020B0609020204030204" pitchFamily="49" charset="0"/>
              </a:rPr>
              <a:t>\w</a:t>
            </a:r>
            <a:r>
              <a:rPr lang="en-US" dirty="0">
                <a:highlight>
                  <a:srgbClr val="00FFFF"/>
                </a:highlight>
                <a:latin typeface="Consolas" panose="020B0609020204030204" pitchFamily="49" charset="0"/>
              </a:rPr>
              <a:t>+</a:t>
            </a:r>
            <a:r>
              <a:rPr lang="en-US" dirty="0">
                <a:highlight>
                  <a:srgbClr val="FFFF00"/>
                </a:highlight>
                <a:latin typeface="Consolas" panose="020B0609020204030204" pitchFamily="49" charset="0"/>
              </a:rPr>
              <a:t>(?=</a:t>
            </a:r>
            <a:r>
              <a:rPr lang="en-US" dirty="0">
                <a:highlight>
                  <a:srgbClr val="6179A8"/>
                </a:highlight>
                <a:latin typeface="Consolas" panose="020B0609020204030204" pitchFamily="49" charset="0"/>
              </a:rPr>
              <a:t>\.</a:t>
            </a:r>
            <a:r>
              <a:rPr lang="en-US" dirty="0" err="1">
                <a:highlight>
                  <a:srgbClr val="FF0000"/>
                </a:highlight>
                <a:latin typeface="Consolas" panose="020B0609020204030204" pitchFamily="49" charset="0"/>
              </a:rPr>
              <a:t>tld</a:t>
            </a:r>
            <a:r>
              <a:rPr lang="en-US" dirty="0">
                <a:highlight>
                  <a:srgbClr val="FFFF00"/>
                </a:highlight>
                <a:latin typeface="Consolas" panose="020B0609020204030204" pitchFamily="49" charset="0"/>
              </a:rPr>
              <a:t>)</a:t>
            </a:r>
            <a:r>
              <a:rPr lang="en-US" dirty="0">
                <a:latin typeface="Consolas" panose="020B0609020204030204" pitchFamily="49" charset="0"/>
              </a:rPr>
              <a:t>'</a:t>
            </a:r>
          </a:p>
          <a:p>
            <a:pPr marL="0" indent="0">
              <a:buNone/>
            </a:pPr>
            <a:r>
              <a:rPr lang="en-US" dirty="0"/>
              <a:t>Returns False</a:t>
            </a: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57BF4A-E5A3-4CAA-9C30-1776800D96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</p:spTree>
    <p:extLst>
      <p:ext uri="{BB962C8B-B14F-4D97-AF65-F5344CB8AC3E}">
        <p14:creationId xmlns:p14="http://schemas.microsoft.com/office/powerpoint/2010/main" val="28437601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DB863-9830-48A0-87F4-D15C3F1B7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Lookaheads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F3C1D4-D4A8-43D0-BAAD-3817868B8C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'</a:t>
            </a:r>
            <a:r>
              <a:rPr lang="en-US" dirty="0" err="1">
                <a:latin typeface="Consolas" panose="020B0609020204030204" pitchFamily="49" charset="0"/>
              </a:rPr>
              <a:t>user@domain.tld</a:t>
            </a:r>
            <a:r>
              <a:rPr lang="en-US" dirty="0">
                <a:latin typeface="Consolas" panose="020B0609020204030204" pitchFamily="49" charset="0"/>
              </a:rPr>
              <a:t>' -match '\w+(?=\.</a:t>
            </a:r>
            <a:r>
              <a:rPr lang="en-US" dirty="0" err="1">
                <a:latin typeface="Consolas" panose="020B0609020204030204" pitchFamily="49" charset="0"/>
              </a:rPr>
              <a:t>tld</a:t>
            </a:r>
            <a:r>
              <a:rPr lang="en-US" dirty="0">
                <a:latin typeface="Consolas" panose="020B0609020204030204" pitchFamily="49" charset="0"/>
              </a:rPr>
              <a:t>)'</a:t>
            </a:r>
          </a:p>
          <a:p>
            <a:pPr marL="0" indent="0">
              <a:buNone/>
            </a:pPr>
            <a:r>
              <a:rPr lang="en-US" dirty="0"/>
              <a:t>Returns True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$matches[0] -eq 'domain'</a:t>
            </a: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'</a:t>
            </a:r>
            <a:r>
              <a:rPr lang="en-US" dirty="0" err="1">
                <a:latin typeface="Consolas" panose="020B0609020204030204" pitchFamily="49" charset="0"/>
              </a:rPr>
              <a:t>user@domain.</a:t>
            </a:r>
            <a:r>
              <a:rPr lang="en-US" dirty="0" err="1">
                <a:highlight>
                  <a:srgbClr val="FF00FF"/>
                </a:highlight>
                <a:latin typeface="Consolas" panose="020B0609020204030204" pitchFamily="49" charset="0"/>
              </a:rPr>
              <a:t>e</a:t>
            </a:r>
            <a:r>
              <a:rPr lang="en-US" dirty="0" err="1">
                <a:highlight>
                  <a:srgbClr val="00FFFF"/>
                </a:highlight>
                <a:latin typeface="Consolas" panose="020B0609020204030204" pitchFamily="49" charset="0"/>
              </a:rPr>
              <a:t>lse</a:t>
            </a:r>
            <a:r>
              <a:rPr lang="en-US" dirty="0">
                <a:latin typeface="Consolas" panose="020B0609020204030204" pitchFamily="49" charset="0"/>
              </a:rPr>
              <a:t>' -match '</a:t>
            </a:r>
            <a:r>
              <a:rPr lang="en-US" dirty="0">
                <a:highlight>
                  <a:srgbClr val="FF00FF"/>
                </a:highlight>
                <a:latin typeface="Consolas" panose="020B0609020204030204" pitchFamily="49" charset="0"/>
              </a:rPr>
              <a:t>\w</a:t>
            </a:r>
            <a:r>
              <a:rPr lang="en-US" dirty="0">
                <a:highlight>
                  <a:srgbClr val="00FFFF"/>
                </a:highlight>
                <a:latin typeface="Consolas" panose="020B0609020204030204" pitchFamily="49" charset="0"/>
              </a:rPr>
              <a:t>+</a:t>
            </a:r>
            <a:r>
              <a:rPr lang="en-US" dirty="0">
                <a:highlight>
                  <a:srgbClr val="FFFF00"/>
                </a:highlight>
                <a:latin typeface="Consolas" panose="020B0609020204030204" pitchFamily="49" charset="0"/>
              </a:rPr>
              <a:t>(?=</a:t>
            </a:r>
            <a:r>
              <a:rPr lang="en-US" dirty="0">
                <a:highlight>
                  <a:srgbClr val="FF0000"/>
                </a:highlight>
                <a:latin typeface="Consolas" panose="020B0609020204030204" pitchFamily="49" charset="0"/>
              </a:rPr>
              <a:t>\.</a:t>
            </a:r>
            <a:r>
              <a:rPr lang="en-US" dirty="0" err="1">
                <a:highlight>
                  <a:srgbClr val="FF0000"/>
                </a:highlight>
                <a:latin typeface="Consolas" panose="020B0609020204030204" pitchFamily="49" charset="0"/>
              </a:rPr>
              <a:t>tld</a:t>
            </a:r>
            <a:r>
              <a:rPr lang="en-US" dirty="0">
                <a:highlight>
                  <a:srgbClr val="FFFF00"/>
                </a:highlight>
                <a:latin typeface="Consolas" panose="020B0609020204030204" pitchFamily="49" charset="0"/>
              </a:rPr>
              <a:t>)</a:t>
            </a:r>
            <a:r>
              <a:rPr lang="en-US" dirty="0">
                <a:latin typeface="Consolas" panose="020B0609020204030204" pitchFamily="49" charset="0"/>
              </a:rPr>
              <a:t>'</a:t>
            </a:r>
          </a:p>
          <a:p>
            <a:pPr marL="0" indent="0">
              <a:buNone/>
            </a:pPr>
            <a:r>
              <a:rPr lang="en-US" dirty="0"/>
              <a:t>Returns False</a:t>
            </a: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57BF4A-E5A3-4CAA-9C30-1776800D96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</p:spTree>
    <p:extLst>
      <p:ext uri="{BB962C8B-B14F-4D97-AF65-F5344CB8AC3E}">
        <p14:creationId xmlns:p14="http://schemas.microsoft.com/office/powerpoint/2010/main" val="10959974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DB863-9830-48A0-87F4-D15C3F1B7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Lookaheads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F3C1D4-D4A8-43D0-BAAD-3817868B8C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'</a:t>
            </a:r>
            <a:r>
              <a:rPr lang="en-US" dirty="0" err="1">
                <a:latin typeface="Consolas" panose="020B0609020204030204" pitchFamily="49" charset="0"/>
              </a:rPr>
              <a:t>user@domain.tld</a:t>
            </a:r>
            <a:r>
              <a:rPr lang="en-US" dirty="0">
                <a:latin typeface="Consolas" panose="020B0609020204030204" pitchFamily="49" charset="0"/>
              </a:rPr>
              <a:t>' -match '\w+(?=\.</a:t>
            </a:r>
            <a:r>
              <a:rPr lang="en-US" dirty="0" err="1">
                <a:latin typeface="Consolas" panose="020B0609020204030204" pitchFamily="49" charset="0"/>
              </a:rPr>
              <a:t>tld</a:t>
            </a:r>
            <a:r>
              <a:rPr lang="en-US" dirty="0">
                <a:latin typeface="Consolas" panose="020B0609020204030204" pitchFamily="49" charset="0"/>
              </a:rPr>
              <a:t>)'</a:t>
            </a:r>
          </a:p>
          <a:p>
            <a:pPr marL="0" indent="0">
              <a:buNone/>
            </a:pPr>
            <a:r>
              <a:rPr lang="en-US" dirty="0"/>
              <a:t>Returns True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$matches[0] -eq 'domain'</a:t>
            </a: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'</a:t>
            </a:r>
            <a:r>
              <a:rPr lang="en-US" dirty="0" err="1">
                <a:latin typeface="Consolas" panose="020B0609020204030204" pitchFamily="49" charset="0"/>
              </a:rPr>
              <a:t>user@domain.else</a:t>
            </a:r>
            <a:r>
              <a:rPr lang="en-US" dirty="0">
                <a:latin typeface="Consolas" panose="020B0609020204030204" pitchFamily="49" charset="0"/>
              </a:rPr>
              <a:t>' -match '</a:t>
            </a:r>
            <a:r>
              <a:rPr lang="en-US" dirty="0">
                <a:highlight>
                  <a:srgbClr val="FF0000"/>
                </a:highlight>
                <a:latin typeface="Consolas" panose="020B0609020204030204" pitchFamily="49" charset="0"/>
              </a:rPr>
              <a:t>\w+(?=\.</a:t>
            </a:r>
            <a:r>
              <a:rPr lang="en-US" dirty="0" err="1">
                <a:highlight>
                  <a:srgbClr val="FF0000"/>
                </a:highlight>
                <a:latin typeface="Consolas" panose="020B0609020204030204" pitchFamily="49" charset="0"/>
              </a:rPr>
              <a:t>tld</a:t>
            </a:r>
            <a:r>
              <a:rPr lang="en-US" dirty="0">
                <a:highlight>
                  <a:srgbClr val="FF0000"/>
                </a:highlight>
                <a:latin typeface="Consolas" panose="020B0609020204030204" pitchFamily="49" charset="0"/>
              </a:rPr>
              <a:t>)</a:t>
            </a:r>
            <a:r>
              <a:rPr lang="en-US" dirty="0">
                <a:latin typeface="Consolas" panose="020B0609020204030204" pitchFamily="49" charset="0"/>
              </a:rPr>
              <a:t>'</a:t>
            </a:r>
          </a:p>
          <a:p>
            <a:pPr marL="0" indent="0">
              <a:buNone/>
            </a:pPr>
            <a:r>
              <a:rPr lang="en-US" dirty="0"/>
              <a:t>Returns False</a:t>
            </a: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57BF4A-E5A3-4CAA-9C30-1776800D96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</p:spTree>
    <p:extLst>
      <p:ext uri="{BB962C8B-B14F-4D97-AF65-F5344CB8AC3E}">
        <p14:creationId xmlns:p14="http://schemas.microsoft.com/office/powerpoint/2010/main" val="20895846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4F8288-567E-4781-B24A-1DB2762761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Lookbehinds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3114E-803D-4B9D-B41D-6163404D63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Hate to see you go but love to watch you leave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AC9B88-D918-422B-A9D1-728FD70BBF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</p:spTree>
    <p:extLst>
      <p:ext uri="{BB962C8B-B14F-4D97-AF65-F5344CB8AC3E}">
        <p14:creationId xmlns:p14="http://schemas.microsoft.com/office/powerpoint/2010/main" val="21262961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DB5DC1-6F98-4385-ADCA-EC043D8CF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Lookbehinds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E870B5-611F-4290-9152-4A80EB2748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386" y="1200150"/>
            <a:ext cx="7543800" cy="3429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'</a:t>
            </a:r>
            <a:r>
              <a:rPr lang="en-US" dirty="0" err="1">
                <a:latin typeface="Consolas" panose="020B0609020204030204" pitchFamily="49" charset="0"/>
              </a:rPr>
              <a:t>user@domain.tld</a:t>
            </a:r>
            <a:r>
              <a:rPr lang="en-US" dirty="0">
                <a:latin typeface="Consolas" panose="020B0609020204030204" pitchFamily="49" charset="0"/>
              </a:rPr>
              <a:t>' -match '(?&lt;=user@)\w'</a:t>
            </a:r>
          </a:p>
          <a:p>
            <a:pPr marL="0" indent="0">
              <a:buNone/>
            </a:pPr>
            <a:r>
              <a:rPr lang="en-US" dirty="0"/>
              <a:t>Returns True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05028D-AB7E-4C44-9C05-B156C6ACBA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</p:spTree>
    <p:extLst>
      <p:ext uri="{BB962C8B-B14F-4D97-AF65-F5344CB8AC3E}">
        <p14:creationId xmlns:p14="http://schemas.microsoft.com/office/powerpoint/2010/main" val="39953932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DB5DC1-6F98-4385-ADCA-EC043D8CF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Lookbehinds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E870B5-611F-4290-9152-4A80EB2748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386" y="1200150"/>
            <a:ext cx="7543800" cy="3429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'</a:t>
            </a:r>
            <a:r>
              <a:rPr lang="en-US" dirty="0" err="1">
                <a:latin typeface="Consolas" panose="020B0609020204030204" pitchFamily="49" charset="0"/>
              </a:rPr>
              <a:t>user@</a:t>
            </a:r>
            <a:r>
              <a:rPr lang="en-US" dirty="0" err="1">
                <a:highlight>
                  <a:srgbClr val="FF00FF"/>
                </a:highlight>
                <a:latin typeface="Consolas" panose="020B0609020204030204" pitchFamily="49" charset="0"/>
              </a:rPr>
              <a:t>d</a:t>
            </a:r>
            <a:r>
              <a:rPr lang="en-US" dirty="0" err="1">
                <a:highlight>
                  <a:srgbClr val="00FFFF"/>
                </a:highlight>
                <a:latin typeface="Consolas" panose="020B0609020204030204" pitchFamily="49" charset="0"/>
              </a:rPr>
              <a:t>omain</a:t>
            </a:r>
            <a:r>
              <a:rPr lang="en-US" dirty="0" err="1">
                <a:latin typeface="Consolas" panose="020B0609020204030204" pitchFamily="49" charset="0"/>
              </a:rPr>
              <a:t>.tld</a:t>
            </a:r>
            <a:r>
              <a:rPr lang="en-US" dirty="0">
                <a:latin typeface="Consolas" panose="020B0609020204030204" pitchFamily="49" charset="0"/>
              </a:rPr>
              <a:t>' -match '(?&lt;=user@)</a:t>
            </a:r>
            <a:r>
              <a:rPr lang="en-US" dirty="0">
                <a:highlight>
                  <a:srgbClr val="00FFFF"/>
                </a:highlight>
                <a:latin typeface="Consolas" panose="020B0609020204030204" pitchFamily="49" charset="0"/>
              </a:rPr>
              <a:t>\w</a:t>
            </a:r>
            <a:r>
              <a:rPr lang="en-US" dirty="0">
                <a:highlight>
                  <a:srgbClr val="FF00FF"/>
                </a:highlight>
                <a:latin typeface="Consolas" panose="020B0609020204030204" pitchFamily="49" charset="0"/>
              </a:rPr>
              <a:t>+</a:t>
            </a:r>
            <a:r>
              <a:rPr lang="en-US" dirty="0">
                <a:latin typeface="Consolas" panose="020B0609020204030204" pitchFamily="49" charset="0"/>
              </a:rPr>
              <a:t>'</a:t>
            </a:r>
          </a:p>
          <a:p>
            <a:pPr marL="0" indent="0">
              <a:buNone/>
            </a:pPr>
            <a:r>
              <a:rPr lang="en-US" dirty="0"/>
              <a:t>Returns True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05028D-AB7E-4C44-9C05-B156C6ACBA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</p:spTree>
    <p:extLst>
      <p:ext uri="{BB962C8B-B14F-4D97-AF65-F5344CB8AC3E}">
        <p14:creationId xmlns:p14="http://schemas.microsoft.com/office/powerpoint/2010/main" val="39550610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DB5DC1-6F98-4385-ADCA-EC043D8CF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Lookbehinds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E870B5-611F-4290-9152-4A80EB2748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386" y="1200150"/>
            <a:ext cx="7543800" cy="3429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'</a:t>
            </a:r>
            <a:r>
              <a:rPr lang="en-US" dirty="0" err="1">
                <a:latin typeface="Consolas" panose="020B0609020204030204" pitchFamily="49" charset="0"/>
              </a:rPr>
              <a:t>user@</a:t>
            </a:r>
            <a:r>
              <a:rPr lang="en-US" dirty="0" err="1">
                <a:highlight>
                  <a:srgbClr val="FF00FF"/>
                </a:highlight>
                <a:latin typeface="Consolas" panose="020B0609020204030204" pitchFamily="49" charset="0"/>
              </a:rPr>
              <a:t>d</a:t>
            </a:r>
            <a:r>
              <a:rPr lang="en-US" dirty="0" err="1">
                <a:highlight>
                  <a:srgbClr val="00FFFF"/>
                </a:highlight>
                <a:latin typeface="Consolas" panose="020B0609020204030204" pitchFamily="49" charset="0"/>
              </a:rPr>
              <a:t>omain</a:t>
            </a:r>
            <a:r>
              <a:rPr lang="en-US" dirty="0" err="1">
                <a:latin typeface="Consolas" panose="020B0609020204030204" pitchFamily="49" charset="0"/>
              </a:rPr>
              <a:t>.tld</a:t>
            </a:r>
            <a:r>
              <a:rPr lang="en-US" dirty="0">
                <a:latin typeface="Consolas" panose="020B0609020204030204" pitchFamily="49" charset="0"/>
              </a:rPr>
              <a:t>' -match '</a:t>
            </a:r>
            <a:r>
              <a:rPr lang="en-US" dirty="0">
                <a:highlight>
                  <a:srgbClr val="FFFF00"/>
                </a:highlight>
                <a:latin typeface="Consolas" panose="020B0609020204030204" pitchFamily="49" charset="0"/>
              </a:rPr>
              <a:t>(?&lt;=</a:t>
            </a:r>
            <a:r>
              <a:rPr lang="en-US" dirty="0">
                <a:latin typeface="Consolas" panose="020B0609020204030204" pitchFamily="49" charset="0"/>
              </a:rPr>
              <a:t>user@</a:t>
            </a:r>
            <a:r>
              <a:rPr lang="en-US" dirty="0">
                <a:highlight>
                  <a:srgbClr val="FFFF00"/>
                </a:highlight>
                <a:latin typeface="Consolas" panose="020B0609020204030204" pitchFamily="49" charset="0"/>
              </a:rPr>
              <a:t>)</a:t>
            </a:r>
            <a:r>
              <a:rPr lang="en-US" dirty="0">
                <a:highlight>
                  <a:srgbClr val="00FFFF"/>
                </a:highlight>
                <a:latin typeface="Consolas" panose="020B0609020204030204" pitchFamily="49" charset="0"/>
              </a:rPr>
              <a:t>\w</a:t>
            </a:r>
            <a:r>
              <a:rPr lang="en-US" dirty="0">
                <a:highlight>
                  <a:srgbClr val="FF00FF"/>
                </a:highlight>
                <a:latin typeface="Consolas" panose="020B0609020204030204" pitchFamily="49" charset="0"/>
              </a:rPr>
              <a:t>+</a:t>
            </a:r>
            <a:r>
              <a:rPr lang="en-US" dirty="0">
                <a:latin typeface="Consolas" panose="020B0609020204030204" pitchFamily="49" charset="0"/>
              </a:rPr>
              <a:t>'</a:t>
            </a:r>
          </a:p>
          <a:p>
            <a:pPr marL="0" indent="0">
              <a:buNone/>
            </a:pPr>
            <a:r>
              <a:rPr lang="en-US" dirty="0"/>
              <a:t>Returns True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05028D-AB7E-4C44-9C05-B156C6ACBA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</p:spTree>
    <p:extLst>
      <p:ext uri="{BB962C8B-B14F-4D97-AF65-F5344CB8AC3E}">
        <p14:creationId xmlns:p14="http://schemas.microsoft.com/office/powerpoint/2010/main" val="23037023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DB5DC1-6F98-4385-ADCA-EC043D8CF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Lookbehinds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E870B5-611F-4290-9152-4A80EB2748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386" y="1200150"/>
            <a:ext cx="7543800" cy="3429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'</a:t>
            </a:r>
            <a:r>
              <a:rPr lang="en-US" dirty="0" err="1">
                <a:highlight>
                  <a:srgbClr val="F77462"/>
                </a:highlight>
                <a:latin typeface="Consolas" panose="020B0609020204030204" pitchFamily="49" charset="0"/>
              </a:rPr>
              <a:t>user@</a:t>
            </a:r>
            <a:r>
              <a:rPr lang="en-US" dirty="0" err="1">
                <a:highlight>
                  <a:srgbClr val="FF00FF"/>
                </a:highlight>
                <a:latin typeface="Consolas" panose="020B0609020204030204" pitchFamily="49" charset="0"/>
              </a:rPr>
              <a:t>d</a:t>
            </a:r>
            <a:r>
              <a:rPr lang="en-US" dirty="0" err="1">
                <a:highlight>
                  <a:srgbClr val="00FFFF"/>
                </a:highlight>
                <a:latin typeface="Consolas" panose="020B0609020204030204" pitchFamily="49" charset="0"/>
              </a:rPr>
              <a:t>omain</a:t>
            </a:r>
            <a:r>
              <a:rPr lang="en-US" dirty="0" err="1">
                <a:latin typeface="Consolas" panose="020B0609020204030204" pitchFamily="49" charset="0"/>
              </a:rPr>
              <a:t>.tld</a:t>
            </a:r>
            <a:r>
              <a:rPr lang="en-US" dirty="0">
                <a:latin typeface="Consolas" panose="020B0609020204030204" pitchFamily="49" charset="0"/>
              </a:rPr>
              <a:t>' -match '</a:t>
            </a:r>
            <a:r>
              <a:rPr lang="en-US" dirty="0">
                <a:highlight>
                  <a:srgbClr val="FFFF00"/>
                </a:highlight>
                <a:latin typeface="Consolas" panose="020B0609020204030204" pitchFamily="49" charset="0"/>
              </a:rPr>
              <a:t>(?&lt;=</a:t>
            </a:r>
            <a:r>
              <a:rPr lang="en-US" dirty="0">
                <a:highlight>
                  <a:srgbClr val="F77462"/>
                </a:highlight>
                <a:latin typeface="Consolas" panose="020B0609020204030204" pitchFamily="49" charset="0"/>
              </a:rPr>
              <a:t>user@</a:t>
            </a:r>
            <a:r>
              <a:rPr lang="en-US" dirty="0">
                <a:highlight>
                  <a:srgbClr val="FFFF00"/>
                </a:highlight>
                <a:latin typeface="Consolas" panose="020B0609020204030204" pitchFamily="49" charset="0"/>
              </a:rPr>
              <a:t>)</a:t>
            </a:r>
            <a:r>
              <a:rPr lang="en-US" dirty="0">
                <a:highlight>
                  <a:srgbClr val="00FFFF"/>
                </a:highlight>
                <a:latin typeface="Consolas" panose="020B0609020204030204" pitchFamily="49" charset="0"/>
              </a:rPr>
              <a:t>\w</a:t>
            </a:r>
            <a:r>
              <a:rPr lang="en-US" dirty="0">
                <a:highlight>
                  <a:srgbClr val="FF00FF"/>
                </a:highlight>
                <a:latin typeface="Consolas" panose="020B0609020204030204" pitchFamily="49" charset="0"/>
              </a:rPr>
              <a:t>+</a:t>
            </a:r>
            <a:r>
              <a:rPr lang="en-US" dirty="0">
                <a:latin typeface="Consolas" panose="020B0609020204030204" pitchFamily="49" charset="0"/>
              </a:rPr>
              <a:t>'</a:t>
            </a:r>
          </a:p>
          <a:p>
            <a:pPr marL="0" indent="0">
              <a:buNone/>
            </a:pPr>
            <a:r>
              <a:rPr lang="en-US" dirty="0"/>
              <a:t>Returns True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05028D-AB7E-4C44-9C05-B156C6ACBA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</p:spTree>
    <p:extLst>
      <p:ext uri="{BB962C8B-B14F-4D97-AF65-F5344CB8AC3E}">
        <p14:creationId xmlns:p14="http://schemas.microsoft.com/office/powerpoint/2010/main" val="32181082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7AB3E-3467-4CE2-94E7-37EDF0045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Replacements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23CBE7-E720-4B3C-BBB0-817376BCFA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en-US" sz="2000" dirty="0">
                <a:solidFill>
                  <a:srgbClr val="8B0000"/>
                </a:solidFill>
                <a:latin typeface="Consolas" panose="020B0609020204030204" pitchFamily="49" charset="0"/>
              </a:rPr>
              <a:t>Here is a simple string.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en-US" sz="20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A9A9A9"/>
                </a:solidFill>
                <a:latin typeface="Consolas" panose="020B0609020204030204" pitchFamily="49" charset="0"/>
              </a:rPr>
              <a:t>-replace</a:t>
            </a:r>
            <a:r>
              <a:rPr lang="en-US" sz="20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en-US" sz="2000" dirty="0">
                <a:solidFill>
                  <a:srgbClr val="8B0000"/>
                </a:solidFill>
                <a:latin typeface="Consolas" panose="020B0609020204030204" pitchFamily="49" charset="0"/>
              </a:rPr>
              <a:t>simple string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en-US" sz="2000" dirty="0">
                <a:solidFill>
                  <a:srgbClr val="A9A9A9"/>
                </a:solidFill>
                <a:latin typeface="Consolas" panose="020B0609020204030204" pitchFamily="49" charset="0"/>
              </a:rPr>
              <a:t>,</a:t>
            </a:r>
            <a:r>
              <a:rPr lang="en-US" sz="20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en-US" sz="2000" dirty="0">
                <a:solidFill>
                  <a:srgbClr val="8B0000"/>
                </a:solidFill>
                <a:latin typeface="Consolas" panose="020B0609020204030204" pitchFamily="49" charset="0"/>
              </a:rPr>
              <a:t>string that got something replaced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’</a:t>
            </a:r>
          </a:p>
          <a:p>
            <a:pPr marL="0" indent="0">
              <a:buNone/>
            </a:pPr>
            <a:endParaRPr lang="en-US" sz="2000" dirty="0">
              <a:solidFill>
                <a:srgbClr val="000000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</a:rPr>
              <a:t>Returns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333333"/>
                </a:solidFill>
                <a:latin typeface="Consolas" panose="020B0609020204030204" pitchFamily="49" charset="0"/>
                <a:ea typeface="Hack NF" panose="020B0609030202020204" pitchFamily="50" charset="0"/>
                <a:cs typeface="Hack NF" panose="020B0609030202020204" pitchFamily="50" charset="0"/>
              </a:rPr>
              <a:t>Here is a string that got something replaced.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640BC9-4CB0-4381-AEAD-B2F73E1AAE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</p:spTree>
    <p:extLst>
      <p:ext uri="{BB962C8B-B14F-4D97-AF65-F5344CB8AC3E}">
        <p14:creationId xmlns:p14="http://schemas.microsoft.com/office/powerpoint/2010/main" val="35183952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DB5DC1-6F98-4385-ADCA-EC043D8CF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Lookbehinds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E870B5-611F-4290-9152-4A80EB2748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386" y="1200150"/>
            <a:ext cx="7543800" cy="3429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'</a:t>
            </a:r>
            <a:r>
              <a:rPr lang="en-US" dirty="0" err="1">
                <a:latin typeface="Consolas" panose="020B0609020204030204" pitchFamily="49" charset="0"/>
              </a:rPr>
              <a:t>user@</a:t>
            </a:r>
            <a:r>
              <a:rPr lang="en-US" dirty="0" err="1">
                <a:highlight>
                  <a:srgbClr val="00FF00"/>
                </a:highlight>
                <a:latin typeface="Consolas" panose="020B0609020204030204" pitchFamily="49" charset="0"/>
              </a:rPr>
              <a:t>domain</a:t>
            </a:r>
            <a:r>
              <a:rPr lang="en-US" dirty="0" err="1">
                <a:latin typeface="Consolas" panose="020B0609020204030204" pitchFamily="49" charset="0"/>
              </a:rPr>
              <a:t>.tld</a:t>
            </a:r>
            <a:r>
              <a:rPr lang="en-US" dirty="0">
                <a:latin typeface="Consolas" panose="020B0609020204030204" pitchFamily="49" charset="0"/>
              </a:rPr>
              <a:t>' -match '</a:t>
            </a:r>
            <a:r>
              <a:rPr lang="en-US" dirty="0">
                <a:highlight>
                  <a:srgbClr val="00FF00"/>
                </a:highlight>
                <a:latin typeface="Consolas" panose="020B0609020204030204" pitchFamily="49" charset="0"/>
              </a:rPr>
              <a:t>(?&lt;=user@)\w+</a:t>
            </a:r>
            <a:r>
              <a:rPr lang="en-US" dirty="0">
                <a:latin typeface="Consolas" panose="020B0609020204030204" pitchFamily="49" charset="0"/>
              </a:rPr>
              <a:t>'</a:t>
            </a:r>
          </a:p>
          <a:p>
            <a:pPr marL="0" indent="0">
              <a:buNone/>
            </a:pPr>
            <a:r>
              <a:rPr lang="en-US" dirty="0"/>
              <a:t>Returns True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$matches[0] -eq '</a:t>
            </a:r>
            <a:r>
              <a:rPr lang="en-US" dirty="0">
                <a:highlight>
                  <a:srgbClr val="00FF00"/>
                </a:highlight>
                <a:latin typeface="Consolas" panose="020B0609020204030204" pitchFamily="49" charset="0"/>
              </a:rPr>
              <a:t>domain</a:t>
            </a:r>
            <a:r>
              <a:rPr lang="en-US" dirty="0">
                <a:latin typeface="Consolas" panose="020B0609020204030204" pitchFamily="49" charset="0"/>
              </a:rPr>
              <a:t>'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05028D-AB7E-4C44-9C05-B156C6ACBA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</p:spTree>
    <p:extLst>
      <p:ext uri="{BB962C8B-B14F-4D97-AF65-F5344CB8AC3E}">
        <p14:creationId xmlns:p14="http://schemas.microsoft.com/office/powerpoint/2010/main" val="14460078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AD77E7-9492-41ED-B3EC-9E0E6FFF3C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Negative Lookaheads and Lookbehinds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1017DE-EC43-49B8-8F4D-0839D783D0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Like if you had a lookahead or lookbehind but </a:t>
            </a:r>
            <a:r>
              <a:rPr lang="en-US" b="1" i="1" u="sng" dirty="0"/>
              <a:t>not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5BEE8E-4D5E-46CA-9066-F9CC2E3EED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</p:spTree>
    <p:extLst>
      <p:ext uri="{BB962C8B-B14F-4D97-AF65-F5344CB8AC3E}">
        <p14:creationId xmlns:p14="http://schemas.microsoft.com/office/powerpoint/2010/main" val="36989495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DB863-9830-48A0-87F4-D15C3F1B7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Negative Lookaheads and Lookbehinds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F3C1D4-D4A8-43D0-BAAD-3817868B8C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$possible = 'domain1\batman, domain2\robin' 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$pat = '(?&lt;domain&gt;\w+)\\(?!=robin)'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[regex]::Match($possible, $pat).Groups['domain']</a:t>
            </a: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/>
              <a:t>Returns</a:t>
            </a:r>
          </a:p>
          <a:p>
            <a:pPr marL="0" indent="0">
              <a:buNone/>
            </a:pP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Success : True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Name : domain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Captures : {domain}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Index : 0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Length : 7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Value : domain1</a:t>
            </a: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57BF4A-E5A3-4CAA-9C30-1776800D96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</p:spTree>
    <p:extLst>
      <p:ext uri="{BB962C8B-B14F-4D97-AF65-F5344CB8AC3E}">
        <p14:creationId xmlns:p14="http://schemas.microsoft.com/office/powerpoint/2010/main" val="41456155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DB863-9830-48A0-87F4-D15C3F1B7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Negative Lookaheads and Lookbehinds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F3C1D4-D4A8-43D0-BAAD-3817868B8C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$possible = 'domain1\batman, domain2\robin' 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$pat = '</a:t>
            </a:r>
            <a:r>
              <a:rPr lang="en-US" dirty="0">
                <a:highlight>
                  <a:srgbClr val="FFFF00"/>
                </a:highlight>
                <a:latin typeface="Consolas" panose="020B0609020204030204" pitchFamily="49" charset="0"/>
              </a:rPr>
              <a:t>(?&lt;domain&gt;</a:t>
            </a:r>
            <a:r>
              <a:rPr lang="en-US" dirty="0">
                <a:latin typeface="Consolas" panose="020B0609020204030204" pitchFamily="49" charset="0"/>
              </a:rPr>
              <a:t>\w+</a:t>
            </a:r>
            <a:r>
              <a:rPr lang="en-US" dirty="0">
                <a:highlight>
                  <a:srgbClr val="FFFF00"/>
                </a:highlight>
                <a:latin typeface="Consolas" panose="020B0609020204030204" pitchFamily="49" charset="0"/>
              </a:rPr>
              <a:t>)</a:t>
            </a:r>
            <a:r>
              <a:rPr lang="en-US" dirty="0">
                <a:latin typeface="Consolas" panose="020B0609020204030204" pitchFamily="49" charset="0"/>
              </a:rPr>
              <a:t>\\(?!=robin)'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[regex]::Match($possible, $pat).Groups['domain']</a:t>
            </a: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/>
              <a:t>Returns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Success : True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Name : domain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Captures : {domain}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Index : 0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Length : 7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Value : domain1</a:t>
            </a: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57BF4A-E5A3-4CAA-9C30-1776800D96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</p:spTree>
    <p:extLst>
      <p:ext uri="{BB962C8B-B14F-4D97-AF65-F5344CB8AC3E}">
        <p14:creationId xmlns:p14="http://schemas.microsoft.com/office/powerpoint/2010/main" val="21952934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DB863-9830-48A0-87F4-D15C3F1B7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Negative Lookaheads and Lookbehinds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F3C1D4-D4A8-43D0-BAAD-3817868B8C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$possible = '</a:t>
            </a:r>
            <a:r>
              <a:rPr lang="en-US" dirty="0">
                <a:highlight>
                  <a:srgbClr val="FF00FF"/>
                </a:highlight>
                <a:latin typeface="Consolas" panose="020B0609020204030204" pitchFamily="49" charset="0"/>
              </a:rPr>
              <a:t>domain1</a:t>
            </a:r>
            <a:r>
              <a:rPr lang="en-US" dirty="0">
                <a:latin typeface="Consolas" panose="020B0609020204030204" pitchFamily="49" charset="0"/>
              </a:rPr>
              <a:t>\</a:t>
            </a:r>
            <a:r>
              <a:rPr lang="en-US" dirty="0">
                <a:highlight>
                  <a:srgbClr val="FF00FF"/>
                </a:highlight>
                <a:latin typeface="Consolas" panose="020B0609020204030204" pitchFamily="49" charset="0"/>
              </a:rPr>
              <a:t>batman</a:t>
            </a:r>
            <a:r>
              <a:rPr lang="en-US" dirty="0">
                <a:latin typeface="Consolas" panose="020B0609020204030204" pitchFamily="49" charset="0"/>
              </a:rPr>
              <a:t>, </a:t>
            </a:r>
            <a:r>
              <a:rPr lang="en-US" dirty="0">
                <a:highlight>
                  <a:srgbClr val="FF00FF"/>
                </a:highlight>
                <a:latin typeface="Consolas" panose="020B0609020204030204" pitchFamily="49" charset="0"/>
              </a:rPr>
              <a:t>domain2</a:t>
            </a:r>
            <a:r>
              <a:rPr lang="en-US" dirty="0">
                <a:latin typeface="Consolas" panose="020B0609020204030204" pitchFamily="49" charset="0"/>
              </a:rPr>
              <a:t>\</a:t>
            </a:r>
            <a:r>
              <a:rPr lang="en-US" dirty="0">
                <a:highlight>
                  <a:srgbClr val="FF00FF"/>
                </a:highlight>
                <a:latin typeface="Consolas" panose="020B0609020204030204" pitchFamily="49" charset="0"/>
              </a:rPr>
              <a:t>robin</a:t>
            </a:r>
            <a:r>
              <a:rPr lang="en-US" dirty="0">
                <a:latin typeface="Consolas" panose="020B0609020204030204" pitchFamily="49" charset="0"/>
              </a:rPr>
              <a:t>' 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$pat = '</a:t>
            </a:r>
            <a:r>
              <a:rPr lang="en-US" dirty="0">
                <a:highlight>
                  <a:srgbClr val="FFFF00"/>
                </a:highlight>
                <a:latin typeface="Consolas" panose="020B0609020204030204" pitchFamily="49" charset="0"/>
              </a:rPr>
              <a:t>(?&lt;domain&gt;</a:t>
            </a:r>
            <a:r>
              <a:rPr lang="en-US" dirty="0">
                <a:highlight>
                  <a:srgbClr val="FF00FF"/>
                </a:highlight>
                <a:latin typeface="Consolas" panose="020B0609020204030204" pitchFamily="49" charset="0"/>
              </a:rPr>
              <a:t>\w+</a:t>
            </a:r>
            <a:r>
              <a:rPr lang="en-US" dirty="0">
                <a:highlight>
                  <a:srgbClr val="FFFF00"/>
                </a:highlight>
                <a:latin typeface="Consolas" panose="020B0609020204030204" pitchFamily="49" charset="0"/>
              </a:rPr>
              <a:t>)</a:t>
            </a:r>
            <a:r>
              <a:rPr lang="en-US" dirty="0">
                <a:latin typeface="Consolas" panose="020B0609020204030204" pitchFamily="49" charset="0"/>
              </a:rPr>
              <a:t>\\(?!=robin)'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[regex]::Match($possible, $pat).Groups['domain']</a:t>
            </a: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/>
              <a:t>Returns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Success : True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Name : domain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Captures : {domain}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Index : 0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Length : 7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Value : domain1</a:t>
            </a: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57BF4A-E5A3-4CAA-9C30-1776800D96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</p:spTree>
    <p:extLst>
      <p:ext uri="{BB962C8B-B14F-4D97-AF65-F5344CB8AC3E}">
        <p14:creationId xmlns:p14="http://schemas.microsoft.com/office/powerpoint/2010/main" val="32339991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DB863-9830-48A0-87F4-D15C3F1B7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Negative Lookaheads and Lookbehinds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F3C1D4-D4A8-43D0-BAAD-3817868B8C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$possible = '</a:t>
            </a:r>
            <a:r>
              <a:rPr lang="en-US" dirty="0">
                <a:highlight>
                  <a:srgbClr val="FF00FF"/>
                </a:highlight>
                <a:latin typeface="Consolas" panose="020B0609020204030204" pitchFamily="49" charset="0"/>
              </a:rPr>
              <a:t>domain1</a:t>
            </a:r>
            <a:r>
              <a:rPr lang="en-US" dirty="0">
                <a:highlight>
                  <a:srgbClr val="00FFFF"/>
                </a:highlight>
                <a:latin typeface="Consolas" panose="020B0609020204030204" pitchFamily="49" charset="0"/>
              </a:rPr>
              <a:t>\</a:t>
            </a:r>
            <a:r>
              <a:rPr lang="en-US" dirty="0">
                <a:latin typeface="Consolas" panose="020B0609020204030204" pitchFamily="49" charset="0"/>
              </a:rPr>
              <a:t>batman, </a:t>
            </a:r>
            <a:r>
              <a:rPr lang="en-US" dirty="0">
                <a:highlight>
                  <a:srgbClr val="FF00FF"/>
                </a:highlight>
                <a:latin typeface="Consolas" panose="020B0609020204030204" pitchFamily="49" charset="0"/>
              </a:rPr>
              <a:t>domain2</a:t>
            </a:r>
            <a:r>
              <a:rPr lang="en-US" dirty="0">
                <a:highlight>
                  <a:srgbClr val="00FFFF"/>
                </a:highlight>
                <a:latin typeface="Consolas" panose="020B0609020204030204" pitchFamily="49" charset="0"/>
              </a:rPr>
              <a:t>\</a:t>
            </a:r>
            <a:r>
              <a:rPr lang="en-US" dirty="0">
                <a:latin typeface="Consolas" panose="020B0609020204030204" pitchFamily="49" charset="0"/>
              </a:rPr>
              <a:t>robin' 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$pat = '</a:t>
            </a:r>
            <a:r>
              <a:rPr lang="en-US" dirty="0">
                <a:highlight>
                  <a:srgbClr val="FFFF00"/>
                </a:highlight>
                <a:latin typeface="Consolas" panose="020B0609020204030204" pitchFamily="49" charset="0"/>
              </a:rPr>
              <a:t>(?&lt;domain&gt;</a:t>
            </a:r>
            <a:r>
              <a:rPr lang="en-US" dirty="0">
                <a:highlight>
                  <a:srgbClr val="FF00FF"/>
                </a:highlight>
                <a:latin typeface="Consolas" panose="020B0609020204030204" pitchFamily="49" charset="0"/>
              </a:rPr>
              <a:t>\w+</a:t>
            </a:r>
            <a:r>
              <a:rPr lang="en-US" dirty="0">
                <a:highlight>
                  <a:srgbClr val="FFFF00"/>
                </a:highlight>
                <a:latin typeface="Consolas" panose="020B0609020204030204" pitchFamily="49" charset="0"/>
              </a:rPr>
              <a:t>)</a:t>
            </a:r>
            <a:r>
              <a:rPr lang="en-US" dirty="0">
                <a:highlight>
                  <a:srgbClr val="00FFFF"/>
                </a:highlight>
                <a:latin typeface="Consolas" panose="020B0609020204030204" pitchFamily="49" charset="0"/>
              </a:rPr>
              <a:t>\\</a:t>
            </a:r>
            <a:r>
              <a:rPr lang="en-US" dirty="0">
                <a:latin typeface="Consolas" panose="020B0609020204030204" pitchFamily="49" charset="0"/>
              </a:rPr>
              <a:t>(?!=robin)'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[regex]::Match($possible, $pat).Groups['domain']</a:t>
            </a: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/>
              <a:t>Returns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Success : True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Name : domain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Captures : {domain}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Index : 0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Length : 7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Value : domain1</a:t>
            </a: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57BF4A-E5A3-4CAA-9C30-1776800D96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</p:spTree>
    <p:extLst>
      <p:ext uri="{BB962C8B-B14F-4D97-AF65-F5344CB8AC3E}">
        <p14:creationId xmlns:p14="http://schemas.microsoft.com/office/powerpoint/2010/main" val="12566962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DB863-9830-48A0-87F4-D15C3F1B7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Negative Lookaheads and Lookbehinds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F3C1D4-D4A8-43D0-BAAD-3817868B8C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$possible = '</a:t>
            </a:r>
            <a:r>
              <a:rPr lang="en-US" dirty="0">
                <a:highlight>
                  <a:srgbClr val="FF00FF"/>
                </a:highlight>
                <a:latin typeface="Consolas" panose="020B0609020204030204" pitchFamily="49" charset="0"/>
              </a:rPr>
              <a:t>domain1</a:t>
            </a:r>
            <a:r>
              <a:rPr lang="en-US" dirty="0">
                <a:highlight>
                  <a:srgbClr val="00FFFF"/>
                </a:highlight>
                <a:latin typeface="Consolas" panose="020B0609020204030204" pitchFamily="49" charset="0"/>
              </a:rPr>
              <a:t>\</a:t>
            </a:r>
            <a:r>
              <a:rPr lang="en-US" dirty="0">
                <a:latin typeface="Consolas" panose="020B0609020204030204" pitchFamily="49" charset="0"/>
              </a:rPr>
              <a:t>batman, </a:t>
            </a:r>
            <a:r>
              <a:rPr lang="en-US" dirty="0">
                <a:highlight>
                  <a:srgbClr val="FF00FF"/>
                </a:highlight>
                <a:latin typeface="Consolas" panose="020B0609020204030204" pitchFamily="49" charset="0"/>
              </a:rPr>
              <a:t>domain2</a:t>
            </a:r>
            <a:r>
              <a:rPr lang="en-US" dirty="0">
                <a:highlight>
                  <a:srgbClr val="00FFFF"/>
                </a:highlight>
                <a:latin typeface="Consolas" panose="020B0609020204030204" pitchFamily="49" charset="0"/>
              </a:rPr>
              <a:t>\</a:t>
            </a:r>
            <a:r>
              <a:rPr lang="en-US" dirty="0">
                <a:latin typeface="Consolas" panose="020B0609020204030204" pitchFamily="49" charset="0"/>
              </a:rPr>
              <a:t>robin' 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$pat = '</a:t>
            </a:r>
            <a:r>
              <a:rPr lang="en-US" dirty="0">
                <a:highlight>
                  <a:srgbClr val="FFFF00"/>
                </a:highlight>
                <a:latin typeface="Consolas" panose="020B0609020204030204" pitchFamily="49" charset="0"/>
              </a:rPr>
              <a:t>(?&lt;domain&gt;</a:t>
            </a:r>
            <a:r>
              <a:rPr lang="en-US" dirty="0">
                <a:highlight>
                  <a:srgbClr val="FF00FF"/>
                </a:highlight>
                <a:latin typeface="Consolas" panose="020B0609020204030204" pitchFamily="49" charset="0"/>
              </a:rPr>
              <a:t>\w+</a:t>
            </a:r>
            <a:r>
              <a:rPr lang="en-US" dirty="0">
                <a:highlight>
                  <a:srgbClr val="FFFF00"/>
                </a:highlight>
                <a:latin typeface="Consolas" panose="020B0609020204030204" pitchFamily="49" charset="0"/>
              </a:rPr>
              <a:t>)</a:t>
            </a:r>
            <a:r>
              <a:rPr lang="en-US" dirty="0">
                <a:highlight>
                  <a:srgbClr val="00FFFF"/>
                </a:highlight>
                <a:latin typeface="Consolas" panose="020B0609020204030204" pitchFamily="49" charset="0"/>
              </a:rPr>
              <a:t>\\</a:t>
            </a:r>
            <a:r>
              <a:rPr lang="en-US" dirty="0">
                <a:highlight>
                  <a:srgbClr val="F77462"/>
                </a:highlight>
                <a:latin typeface="Consolas" panose="020B0609020204030204" pitchFamily="49" charset="0"/>
              </a:rPr>
              <a:t>(?!=</a:t>
            </a:r>
            <a:r>
              <a:rPr lang="en-US" dirty="0">
                <a:latin typeface="Consolas" panose="020B0609020204030204" pitchFamily="49" charset="0"/>
              </a:rPr>
              <a:t>robin</a:t>
            </a:r>
            <a:r>
              <a:rPr lang="en-US" dirty="0">
                <a:highlight>
                  <a:srgbClr val="F77462"/>
                </a:highlight>
                <a:latin typeface="Consolas" panose="020B0609020204030204" pitchFamily="49" charset="0"/>
              </a:rPr>
              <a:t>)</a:t>
            </a:r>
            <a:r>
              <a:rPr lang="en-US" dirty="0">
                <a:latin typeface="Consolas" panose="020B0609020204030204" pitchFamily="49" charset="0"/>
              </a:rPr>
              <a:t>'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[regex]::Match($possible, $pat).Groups['domain']</a:t>
            </a: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/>
              <a:t>Returns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Success : True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Name : domain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Captures : {domain}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Index : 0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Length : 7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Value : domain1</a:t>
            </a: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57BF4A-E5A3-4CAA-9C30-1776800D96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</p:spTree>
    <p:extLst>
      <p:ext uri="{BB962C8B-B14F-4D97-AF65-F5344CB8AC3E}">
        <p14:creationId xmlns:p14="http://schemas.microsoft.com/office/powerpoint/2010/main" val="42904256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DB863-9830-48A0-87F4-D15C3F1B7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Negative Lookaheads and Lookbehinds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F3C1D4-D4A8-43D0-BAAD-3817868B8C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$possible = '</a:t>
            </a:r>
            <a:r>
              <a:rPr lang="en-US" dirty="0">
                <a:highlight>
                  <a:srgbClr val="FF00FF"/>
                </a:highlight>
                <a:latin typeface="Consolas" panose="020B0609020204030204" pitchFamily="49" charset="0"/>
              </a:rPr>
              <a:t>domain1</a:t>
            </a:r>
            <a:r>
              <a:rPr lang="en-US" dirty="0">
                <a:highlight>
                  <a:srgbClr val="00FFFF"/>
                </a:highlight>
                <a:latin typeface="Consolas" panose="020B0609020204030204" pitchFamily="49" charset="0"/>
              </a:rPr>
              <a:t>\</a:t>
            </a:r>
            <a:r>
              <a:rPr lang="en-US" dirty="0">
                <a:latin typeface="Consolas" panose="020B0609020204030204" pitchFamily="49" charset="0"/>
              </a:rPr>
              <a:t>batman, </a:t>
            </a:r>
            <a:r>
              <a:rPr lang="en-US" dirty="0">
                <a:highlight>
                  <a:srgbClr val="FF00FF"/>
                </a:highlight>
                <a:latin typeface="Consolas" panose="020B0609020204030204" pitchFamily="49" charset="0"/>
              </a:rPr>
              <a:t>domain2</a:t>
            </a:r>
            <a:r>
              <a:rPr lang="en-US" dirty="0">
                <a:highlight>
                  <a:srgbClr val="00FFFF"/>
                </a:highlight>
                <a:latin typeface="Consolas" panose="020B0609020204030204" pitchFamily="49" charset="0"/>
              </a:rPr>
              <a:t>\</a:t>
            </a:r>
            <a:r>
              <a:rPr lang="en-US" dirty="0">
                <a:latin typeface="Consolas" panose="020B0609020204030204" pitchFamily="49" charset="0"/>
              </a:rPr>
              <a:t>robin' 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$pat = '</a:t>
            </a:r>
            <a:r>
              <a:rPr lang="en-US" dirty="0">
                <a:highlight>
                  <a:srgbClr val="FFFF00"/>
                </a:highlight>
                <a:latin typeface="Consolas" panose="020B0609020204030204" pitchFamily="49" charset="0"/>
              </a:rPr>
              <a:t>(?&lt;domain&gt;</a:t>
            </a:r>
            <a:r>
              <a:rPr lang="en-US" dirty="0">
                <a:highlight>
                  <a:srgbClr val="FF00FF"/>
                </a:highlight>
                <a:latin typeface="Consolas" panose="020B0609020204030204" pitchFamily="49" charset="0"/>
              </a:rPr>
              <a:t>\w+</a:t>
            </a:r>
            <a:r>
              <a:rPr lang="en-US" dirty="0">
                <a:highlight>
                  <a:srgbClr val="FFFF00"/>
                </a:highlight>
                <a:latin typeface="Consolas" panose="020B0609020204030204" pitchFamily="49" charset="0"/>
              </a:rPr>
              <a:t>)</a:t>
            </a:r>
            <a:r>
              <a:rPr lang="en-US" dirty="0">
                <a:highlight>
                  <a:srgbClr val="00FFFF"/>
                </a:highlight>
                <a:latin typeface="Consolas" panose="020B0609020204030204" pitchFamily="49" charset="0"/>
              </a:rPr>
              <a:t>\\</a:t>
            </a:r>
            <a:r>
              <a:rPr lang="en-US" dirty="0">
                <a:highlight>
                  <a:srgbClr val="F77462"/>
                </a:highlight>
                <a:latin typeface="Consolas" panose="020B0609020204030204" pitchFamily="49" charset="0"/>
              </a:rPr>
              <a:t>(?!=</a:t>
            </a:r>
            <a:r>
              <a:rPr lang="en-US" dirty="0">
                <a:highlight>
                  <a:srgbClr val="5CB565"/>
                </a:highlight>
                <a:latin typeface="Consolas" panose="020B0609020204030204" pitchFamily="49" charset="0"/>
              </a:rPr>
              <a:t>robin</a:t>
            </a:r>
            <a:r>
              <a:rPr lang="en-US" dirty="0">
                <a:highlight>
                  <a:srgbClr val="F77462"/>
                </a:highlight>
                <a:latin typeface="Consolas" panose="020B0609020204030204" pitchFamily="49" charset="0"/>
              </a:rPr>
              <a:t>)</a:t>
            </a:r>
            <a:r>
              <a:rPr lang="en-US" dirty="0">
                <a:latin typeface="Consolas" panose="020B0609020204030204" pitchFamily="49" charset="0"/>
              </a:rPr>
              <a:t>'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[regex]::Match($possible, $pat).Groups['domain']</a:t>
            </a: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/>
              <a:t>Returns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Success : True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Name : domain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Captures : {domain}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Index : 0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Length : 7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Value : domain1</a:t>
            </a: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57BF4A-E5A3-4CAA-9C30-1776800D96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</p:spTree>
    <p:extLst>
      <p:ext uri="{BB962C8B-B14F-4D97-AF65-F5344CB8AC3E}">
        <p14:creationId xmlns:p14="http://schemas.microsoft.com/office/powerpoint/2010/main" val="40333799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DB863-9830-48A0-87F4-D15C3F1B7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Negative Lookaheads and Lookbehinds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F3C1D4-D4A8-43D0-BAAD-3817868B8C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$possible = '</a:t>
            </a:r>
            <a:r>
              <a:rPr lang="en-US" dirty="0">
                <a:highlight>
                  <a:srgbClr val="FF00FF"/>
                </a:highlight>
                <a:latin typeface="Consolas" panose="020B0609020204030204" pitchFamily="49" charset="0"/>
              </a:rPr>
              <a:t>domain1</a:t>
            </a:r>
            <a:r>
              <a:rPr lang="en-US" dirty="0">
                <a:highlight>
                  <a:srgbClr val="00FFFF"/>
                </a:highlight>
                <a:latin typeface="Consolas" panose="020B0609020204030204" pitchFamily="49" charset="0"/>
              </a:rPr>
              <a:t>\</a:t>
            </a:r>
            <a:r>
              <a:rPr lang="en-US" dirty="0">
                <a:highlight>
                  <a:srgbClr val="5CB565"/>
                </a:highlight>
                <a:latin typeface="Consolas" panose="020B0609020204030204" pitchFamily="49" charset="0"/>
              </a:rPr>
              <a:t>batman</a:t>
            </a:r>
            <a:r>
              <a:rPr lang="en-US" dirty="0">
                <a:latin typeface="Consolas" panose="020B0609020204030204" pitchFamily="49" charset="0"/>
              </a:rPr>
              <a:t>, </a:t>
            </a:r>
            <a:r>
              <a:rPr lang="en-US" dirty="0">
                <a:highlight>
                  <a:srgbClr val="FF00FF"/>
                </a:highlight>
                <a:latin typeface="Consolas" panose="020B0609020204030204" pitchFamily="49" charset="0"/>
              </a:rPr>
              <a:t>domain2</a:t>
            </a:r>
            <a:r>
              <a:rPr lang="en-US" dirty="0">
                <a:highlight>
                  <a:srgbClr val="00FFFF"/>
                </a:highlight>
                <a:latin typeface="Consolas" panose="020B0609020204030204" pitchFamily="49" charset="0"/>
              </a:rPr>
              <a:t>\</a:t>
            </a:r>
            <a:r>
              <a:rPr lang="en-US" dirty="0">
                <a:highlight>
                  <a:srgbClr val="FF0000"/>
                </a:highlight>
                <a:latin typeface="Consolas" panose="020B0609020204030204" pitchFamily="49" charset="0"/>
              </a:rPr>
              <a:t>robin</a:t>
            </a:r>
            <a:r>
              <a:rPr lang="en-US" dirty="0">
                <a:latin typeface="Consolas" panose="020B0609020204030204" pitchFamily="49" charset="0"/>
              </a:rPr>
              <a:t>' 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$pat = '</a:t>
            </a:r>
            <a:r>
              <a:rPr lang="en-US" dirty="0">
                <a:highlight>
                  <a:srgbClr val="FFFF00"/>
                </a:highlight>
                <a:latin typeface="Consolas" panose="020B0609020204030204" pitchFamily="49" charset="0"/>
              </a:rPr>
              <a:t>(?&lt;domain&gt;</a:t>
            </a:r>
            <a:r>
              <a:rPr lang="en-US" dirty="0">
                <a:highlight>
                  <a:srgbClr val="FF00FF"/>
                </a:highlight>
                <a:latin typeface="Consolas" panose="020B0609020204030204" pitchFamily="49" charset="0"/>
              </a:rPr>
              <a:t>\w+</a:t>
            </a:r>
            <a:r>
              <a:rPr lang="en-US" dirty="0">
                <a:highlight>
                  <a:srgbClr val="FFFF00"/>
                </a:highlight>
                <a:latin typeface="Consolas" panose="020B0609020204030204" pitchFamily="49" charset="0"/>
              </a:rPr>
              <a:t>)</a:t>
            </a:r>
            <a:r>
              <a:rPr lang="en-US" dirty="0">
                <a:highlight>
                  <a:srgbClr val="00FFFF"/>
                </a:highlight>
                <a:latin typeface="Consolas" panose="020B0609020204030204" pitchFamily="49" charset="0"/>
              </a:rPr>
              <a:t>\\</a:t>
            </a:r>
            <a:r>
              <a:rPr lang="en-US" dirty="0">
                <a:highlight>
                  <a:srgbClr val="F77462"/>
                </a:highlight>
                <a:latin typeface="Consolas" panose="020B0609020204030204" pitchFamily="49" charset="0"/>
              </a:rPr>
              <a:t>(?!=</a:t>
            </a:r>
            <a:r>
              <a:rPr lang="en-US" dirty="0">
                <a:highlight>
                  <a:srgbClr val="5CB565"/>
                </a:highlight>
                <a:latin typeface="Consolas" panose="020B0609020204030204" pitchFamily="49" charset="0"/>
              </a:rPr>
              <a:t>robin</a:t>
            </a:r>
            <a:r>
              <a:rPr lang="en-US" dirty="0">
                <a:highlight>
                  <a:srgbClr val="F77462"/>
                </a:highlight>
                <a:latin typeface="Consolas" panose="020B0609020204030204" pitchFamily="49" charset="0"/>
              </a:rPr>
              <a:t>)</a:t>
            </a:r>
            <a:r>
              <a:rPr lang="en-US" dirty="0">
                <a:latin typeface="Consolas" panose="020B0609020204030204" pitchFamily="49" charset="0"/>
              </a:rPr>
              <a:t>'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[regex]::Match($possible, $pat).Groups['domain']</a:t>
            </a: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/>
              <a:t>Returns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Success : True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Name : domain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Captures : {domain}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Index : 0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Length : 7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Value : domain1</a:t>
            </a: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57BF4A-E5A3-4CAA-9C30-1776800D96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</p:spTree>
    <p:extLst>
      <p:ext uri="{BB962C8B-B14F-4D97-AF65-F5344CB8AC3E}">
        <p14:creationId xmlns:p14="http://schemas.microsoft.com/office/powerpoint/2010/main" val="4938426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DB863-9830-48A0-87F4-D15C3F1B7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Negative Lookaheads and Lookbehinds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F3C1D4-D4A8-43D0-BAAD-3817868B8C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$possible = '</a:t>
            </a:r>
            <a:r>
              <a:rPr lang="en-US" dirty="0">
                <a:highlight>
                  <a:srgbClr val="00FF00"/>
                </a:highlight>
                <a:latin typeface="Consolas" panose="020B0609020204030204" pitchFamily="49" charset="0"/>
              </a:rPr>
              <a:t>domain1\</a:t>
            </a:r>
            <a:r>
              <a:rPr lang="en-US" dirty="0">
                <a:latin typeface="Consolas" panose="020B0609020204030204" pitchFamily="49" charset="0"/>
              </a:rPr>
              <a:t>batman, domain2\robin' 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$pat = '</a:t>
            </a:r>
            <a:r>
              <a:rPr lang="en-US" dirty="0">
                <a:highlight>
                  <a:srgbClr val="00FF00"/>
                </a:highlight>
                <a:latin typeface="Consolas" panose="020B0609020204030204" pitchFamily="49" charset="0"/>
              </a:rPr>
              <a:t>(?&lt;domain&gt;\w+)\\(?!=robin)</a:t>
            </a:r>
            <a:r>
              <a:rPr lang="en-US" dirty="0">
                <a:latin typeface="Consolas" panose="020B0609020204030204" pitchFamily="49" charset="0"/>
              </a:rPr>
              <a:t>'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[regex]::Match($possible, $pat).Groups['domain']</a:t>
            </a: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/>
              <a:t>Returns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Success : True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Name : domain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Captures : {domain}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Index : 0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Length : 7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Value : </a:t>
            </a:r>
            <a:r>
              <a:rPr lang="en-US" dirty="0">
                <a:highlight>
                  <a:srgbClr val="00FF00"/>
                </a:highlight>
                <a:latin typeface="Consolas" panose="020B0609020204030204" pitchFamily="49" charset="0"/>
              </a:rPr>
              <a:t>domain1</a:t>
            </a: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57BF4A-E5A3-4CAA-9C30-1776800D96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</p:spTree>
    <p:extLst>
      <p:ext uri="{BB962C8B-B14F-4D97-AF65-F5344CB8AC3E}">
        <p14:creationId xmlns:p14="http://schemas.microsoft.com/office/powerpoint/2010/main" val="28530806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7AB3E-3467-4CE2-94E7-37EDF0045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Replacements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23CBE7-E720-4B3C-BBB0-817376BCFA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en-US" sz="2000" dirty="0">
                <a:solidFill>
                  <a:srgbClr val="8B0000"/>
                </a:solidFill>
                <a:latin typeface="Consolas" panose="020B0609020204030204" pitchFamily="49" charset="0"/>
              </a:rPr>
              <a:t>Here is a simple string.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en-US" sz="20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A9A9A9"/>
                </a:solidFill>
                <a:latin typeface="Consolas" panose="020B0609020204030204" pitchFamily="49" charset="0"/>
              </a:rPr>
              <a:t>-replace</a:t>
            </a:r>
            <a:r>
              <a:rPr lang="en-US" sz="20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en-US" sz="2000" dirty="0">
                <a:solidFill>
                  <a:srgbClr val="8B0000"/>
                </a:solidFill>
                <a:highlight>
                  <a:srgbClr val="00FF00"/>
                </a:highlight>
                <a:latin typeface="Consolas" panose="020B0609020204030204" pitchFamily="49" charset="0"/>
              </a:rPr>
              <a:t>simple string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en-US" sz="2000" dirty="0">
                <a:solidFill>
                  <a:srgbClr val="A9A9A9"/>
                </a:solidFill>
                <a:latin typeface="Consolas" panose="020B0609020204030204" pitchFamily="49" charset="0"/>
              </a:rPr>
              <a:t>,</a:t>
            </a:r>
            <a:r>
              <a:rPr lang="en-US" sz="20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en-US" sz="2000" dirty="0">
                <a:solidFill>
                  <a:srgbClr val="8B0000"/>
                </a:solidFill>
                <a:highlight>
                  <a:srgbClr val="00FFFF"/>
                </a:highlight>
                <a:latin typeface="Consolas" panose="020B0609020204030204" pitchFamily="49" charset="0"/>
              </a:rPr>
              <a:t>string that got something replaced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’</a:t>
            </a:r>
          </a:p>
          <a:p>
            <a:pPr marL="0" indent="0">
              <a:buNone/>
            </a:pP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</a:rPr>
              <a:t>Returns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333333"/>
                </a:solidFill>
                <a:latin typeface="Consolas" panose="020B0609020204030204" pitchFamily="49" charset="0"/>
                <a:ea typeface="Hack NF" panose="020B0609030202020204" pitchFamily="50" charset="0"/>
                <a:cs typeface="Hack NF" panose="020B0609030202020204" pitchFamily="50" charset="0"/>
              </a:rPr>
              <a:t>Here is a string that got something replaced.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640BC9-4CB0-4381-AEAD-B2F73E1AAE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</p:spTree>
    <p:extLst>
      <p:ext uri="{BB962C8B-B14F-4D97-AF65-F5344CB8AC3E}">
        <p14:creationId xmlns:p14="http://schemas.microsoft.com/office/powerpoint/2010/main" val="7543279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DB863-9830-48A0-87F4-D15C3F1B7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Negative Lookaheads and Lookbehinds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F3C1D4-D4A8-43D0-BAAD-3817868B8C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$possible = '</a:t>
            </a:r>
            <a:r>
              <a:rPr lang="en-US" dirty="0">
                <a:highlight>
                  <a:srgbClr val="00FF00"/>
                </a:highlight>
                <a:latin typeface="Consolas" panose="020B0609020204030204" pitchFamily="49" charset="0"/>
              </a:rPr>
              <a:t>domain1\</a:t>
            </a:r>
            <a:r>
              <a:rPr lang="en-US" dirty="0">
                <a:latin typeface="Consolas" panose="020B0609020204030204" pitchFamily="49" charset="0"/>
              </a:rPr>
              <a:t>batman, domain2\robin' 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$pat = '</a:t>
            </a:r>
            <a:r>
              <a:rPr lang="en-US" dirty="0">
                <a:highlight>
                  <a:srgbClr val="00FF00"/>
                </a:highlight>
                <a:latin typeface="Consolas" panose="020B0609020204030204" pitchFamily="49" charset="0"/>
              </a:rPr>
              <a:t>(?&lt;</a:t>
            </a:r>
            <a:r>
              <a:rPr lang="en-US" dirty="0">
                <a:highlight>
                  <a:srgbClr val="FFFF00"/>
                </a:highlight>
                <a:latin typeface="Consolas" panose="020B0609020204030204" pitchFamily="49" charset="0"/>
              </a:rPr>
              <a:t>domain</a:t>
            </a:r>
            <a:r>
              <a:rPr lang="en-US" dirty="0">
                <a:highlight>
                  <a:srgbClr val="00FF00"/>
                </a:highlight>
                <a:latin typeface="Consolas" panose="020B0609020204030204" pitchFamily="49" charset="0"/>
              </a:rPr>
              <a:t>&gt;\w+)\\(?!=robin)</a:t>
            </a:r>
            <a:r>
              <a:rPr lang="en-US" dirty="0">
                <a:latin typeface="Consolas" panose="020B0609020204030204" pitchFamily="49" charset="0"/>
              </a:rPr>
              <a:t>'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[regex]::Match($possible, $pat).Groups['</a:t>
            </a:r>
            <a:r>
              <a:rPr lang="en-US" dirty="0">
                <a:highlight>
                  <a:srgbClr val="FFFF00"/>
                </a:highlight>
                <a:latin typeface="Consolas" panose="020B0609020204030204" pitchFamily="49" charset="0"/>
              </a:rPr>
              <a:t>domain</a:t>
            </a:r>
            <a:r>
              <a:rPr lang="en-US" dirty="0">
                <a:latin typeface="Consolas" panose="020B0609020204030204" pitchFamily="49" charset="0"/>
              </a:rPr>
              <a:t>']</a:t>
            </a: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/>
              <a:t>Returns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Success : True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Name : </a:t>
            </a:r>
            <a:r>
              <a:rPr lang="en-US" dirty="0">
                <a:highlight>
                  <a:srgbClr val="FFFF00"/>
                </a:highlight>
                <a:latin typeface="Consolas" panose="020B0609020204030204" pitchFamily="49" charset="0"/>
              </a:rPr>
              <a:t>domain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Captures : {domain}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Index : 0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Length : 7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Value : </a:t>
            </a:r>
            <a:r>
              <a:rPr lang="en-US" dirty="0">
                <a:highlight>
                  <a:srgbClr val="00FF00"/>
                </a:highlight>
                <a:latin typeface="Consolas" panose="020B0609020204030204" pitchFamily="49" charset="0"/>
              </a:rPr>
              <a:t>domain1</a:t>
            </a: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57BF4A-E5A3-4CAA-9C30-1776800D96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</p:spTree>
    <p:extLst>
      <p:ext uri="{BB962C8B-B14F-4D97-AF65-F5344CB8AC3E}">
        <p14:creationId xmlns:p14="http://schemas.microsoft.com/office/powerpoint/2010/main" val="29943783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DB863-9830-48A0-87F4-D15C3F1B7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Negative Lookaheads and Lookbehinds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F3C1D4-D4A8-43D0-BAAD-3817868B8C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$in = '10 candies costs $5'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$pat = '(?&lt;!\$)\d+'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[regex]::Match($in, $pat).Value</a:t>
            </a: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/>
              <a:t>Returns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10</a:t>
            </a: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57BF4A-E5A3-4CAA-9C30-1776800D96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</p:spTree>
    <p:extLst>
      <p:ext uri="{BB962C8B-B14F-4D97-AF65-F5344CB8AC3E}">
        <p14:creationId xmlns:p14="http://schemas.microsoft.com/office/powerpoint/2010/main" val="6156723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DB863-9830-48A0-87F4-D15C3F1B7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Negative Lookaheads and Lookbehinds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F3C1D4-D4A8-43D0-BAAD-3817868B8C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$in = '</a:t>
            </a:r>
            <a:r>
              <a:rPr lang="en-US" dirty="0">
                <a:highlight>
                  <a:srgbClr val="FF00FF"/>
                </a:highlight>
                <a:latin typeface="Consolas" panose="020B0609020204030204" pitchFamily="49" charset="0"/>
              </a:rPr>
              <a:t>10</a:t>
            </a:r>
            <a:r>
              <a:rPr lang="en-US" dirty="0">
                <a:latin typeface="Consolas" panose="020B0609020204030204" pitchFamily="49" charset="0"/>
              </a:rPr>
              <a:t> candies costs $</a:t>
            </a:r>
            <a:r>
              <a:rPr lang="en-US" dirty="0">
                <a:highlight>
                  <a:srgbClr val="FF00FF"/>
                </a:highlight>
                <a:latin typeface="Consolas" panose="020B0609020204030204" pitchFamily="49" charset="0"/>
              </a:rPr>
              <a:t>5</a:t>
            </a:r>
            <a:r>
              <a:rPr lang="en-US" dirty="0">
                <a:latin typeface="Consolas" panose="020B0609020204030204" pitchFamily="49" charset="0"/>
              </a:rPr>
              <a:t>'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$pat = '(?&lt;!\$)</a:t>
            </a:r>
            <a:r>
              <a:rPr lang="en-US" dirty="0">
                <a:highlight>
                  <a:srgbClr val="FF00FF"/>
                </a:highlight>
                <a:latin typeface="Consolas" panose="020B0609020204030204" pitchFamily="49" charset="0"/>
              </a:rPr>
              <a:t>\d+</a:t>
            </a:r>
            <a:r>
              <a:rPr lang="en-US" dirty="0">
                <a:latin typeface="Consolas" panose="020B0609020204030204" pitchFamily="49" charset="0"/>
              </a:rPr>
              <a:t>'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[regex]::Match($in, $pat).Value</a:t>
            </a: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/>
              <a:t>Returns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10</a:t>
            </a: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57BF4A-E5A3-4CAA-9C30-1776800D96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</p:spTree>
    <p:extLst>
      <p:ext uri="{BB962C8B-B14F-4D97-AF65-F5344CB8AC3E}">
        <p14:creationId xmlns:p14="http://schemas.microsoft.com/office/powerpoint/2010/main" val="11632159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DB863-9830-48A0-87F4-D15C3F1B7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Negative Lookaheads and Lookbehinds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F3C1D4-D4A8-43D0-BAAD-3817868B8C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$in = '</a:t>
            </a:r>
            <a:r>
              <a:rPr lang="en-US" dirty="0">
                <a:highlight>
                  <a:srgbClr val="FF00FF"/>
                </a:highlight>
                <a:latin typeface="Consolas" panose="020B0609020204030204" pitchFamily="49" charset="0"/>
              </a:rPr>
              <a:t>10</a:t>
            </a:r>
            <a:r>
              <a:rPr lang="en-US" dirty="0">
                <a:latin typeface="Consolas" panose="020B0609020204030204" pitchFamily="49" charset="0"/>
              </a:rPr>
              <a:t> candies costs $</a:t>
            </a:r>
            <a:r>
              <a:rPr lang="en-US" dirty="0">
                <a:highlight>
                  <a:srgbClr val="FF00FF"/>
                </a:highlight>
                <a:latin typeface="Consolas" panose="020B0609020204030204" pitchFamily="49" charset="0"/>
              </a:rPr>
              <a:t>5</a:t>
            </a:r>
            <a:r>
              <a:rPr lang="en-US" dirty="0">
                <a:latin typeface="Consolas" panose="020B0609020204030204" pitchFamily="49" charset="0"/>
              </a:rPr>
              <a:t>'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$pat = '</a:t>
            </a:r>
            <a:r>
              <a:rPr lang="en-US" dirty="0">
                <a:highlight>
                  <a:srgbClr val="FFFF00"/>
                </a:highlight>
                <a:latin typeface="Consolas" panose="020B0609020204030204" pitchFamily="49" charset="0"/>
              </a:rPr>
              <a:t>(?&lt;!</a:t>
            </a:r>
            <a:r>
              <a:rPr lang="en-US" dirty="0">
                <a:latin typeface="Consolas" panose="020B0609020204030204" pitchFamily="49" charset="0"/>
              </a:rPr>
              <a:t>\$</a:t>
            </a:r>
            <a:r>
              <a:rPr lang="en-US" dirty="0">
                <a:highlight>
                  <a:srgbClr val="FFFF00"/>
                </a:highlight>
                <a:latin typeface="Consolas" panose="020B0609020204030204" pitchFamily="49" charset="0"/>
              </a:rPr>
              <a:t>)</a:t>
            </a:r>
            <a:r>
              <a:rPr lang="en-US" dirty="0">
                <a:highlight>
                  <a:srgbClr val="FF00FF"/>
                </a:highlight>
                <a:latin typeface="Consolas" panose="020B0609020204030204" pitchFamily="49" charset="0"/>
              </a:rPr>
              <a:t>\d+</a:t>
            </a:r>
            <a:r>
              <a:rPr lang="en-US" dirty="0">
                <a:latin typeface="Consolas" panose="020B0609020204030204" pitchFamily="49" charset="0"/>
              </a:rPr>
              <a:t>'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[regex]::Match($in, $pat).Value</a:t>
            </a: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/>
              <a:t>Returns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10</a:t>
            </a: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57BF4A-E5A3-4CAA-9C30-1776800D96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</p:spTree>
    <p:extLst>
      <p:ext uri="{BB962C8B-B14F-4D97-AF65-F5344CB8AC3E}">
        <p14:creationId xmlns:p14="http://schemas.microsoft.com/office/powerpoint/2010/main" val="10797899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DB863-9830-48A0-87F4-D15C3F1B7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Negative Lookaheads and Lookbehinds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F3C1D4-D4A8-43D0-BAAD-3817868B8C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$in = '</a:t>
            </a:r>
            <a:r>
              <a:rPr lang="en-US" dirty="0">
                <a:highlight>
                  <a:srgbClr val="FF00FF"/>
                </a:highlight>
                <a:latin typeface="Consolas" panose="020B0609020204030204" pitchFamily="49" charset="0"/>
              </a:rPr>
              <a:t>10</a:t>
            </a:r>
            <a:r>
              <a:rPr lang="en-US" dirty="0">
                <a:latin typeface="Consolas" panose="020B0609020204030204" pitchFamily="49" charset="0"/>
              </a:rPr>
              <a:t> candies costs $</a:t>
            </a:r>
            <a:r>
              <a:rPr lang="en-US" dirty="0">
                <a:highlight>
                  <a:srgbClr val="FF00FF"/>
                </a:highlight>
                <a:latin typeface="Consolas" panose="020B0609020204030204" pitchFamily="49" charset="0"/>
              </a:rPr>
              <a:t>5</a:t>
            </a:r>
            <a:r>
              <a:rPr lang="en-US" dirty="0">
                <a:latin typeface="Consolas" panose="020B0609020204030204" pitchFamily="49" charset="0"/>
              </a:rPr>
              <a:t>'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$pat = '</a:t>
            </a:r>
            <a:r>
              <a:rPr lang="en-US" dirty="0">
                <a:highlight>
                  <a:srgbClr val="FFFF00"/>
                </a:highlight>
                <a:latin typeface="Consolas" panose="020B0609020204030204" pitchFamily="49" charset="0"/>
              </a:rPr>
              <a:t>(?&lt;!</a:t>
            </a:r>
            <a:r>
              <a:rPr lang="en-US" dirty="0">
                <a:highlight>
                  <a:srgbClr val="00FFFF"/>
                </a:highlight>
                <a:latin typeface="Consolas" panose="020B0609020204030204" pitchFamily="49" charset="0"/>
              </a:rPr>
              <a:t>\$</a:t>
            </a:r>
            <a:r>
              <a:rPr lang="en-US" dirty="0">
                <a:highlight>
                  <a:srgbClr val="FFFF00"/>
                </a:highlight>
                <a:latin typeface="Consolas" panose="020B0609020204030204" pitchFamily="49" charset="0"/>
              </a:rPr>
              <a:t>)</a:t>
            </a:r>
            <a:r>
              <a:rPr lang="en-US" dirty="0">
                <a:highlight>
                  <a:srgbClr val="FF00FF"/>
                </a:highlight>
                <a:latin typeface="Consolas" panose="020B0609020204030204" pitchFamily="49" charset="0"/>
              </a:rPr>
              <a:t>\d+</a:t>
            </a:r>
            <a:r>
              <a:rPr lang="en-US" dirty="0">
                <a:latin typeface="Consolas" panose="020B0609020204030204" pitchFamily="49" charset="0"/>
              </a:rPr>
              <a:t>'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[regex]::Match($in, $pat).Value</a:t>
            </a: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/>
              <a:t>Returns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10</a:t>
            </a: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57BF4A-E5A3-4CAA-9C30-1776800D96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</p:spTree>
    <p:extLst>
      <p:ext uri="{BB962C8B-B14F-4D97-AF65-F5344CB8AC3E}">
        <p14:creationId xmlns:p14="http://schemas.microsoft.com/office/powerpoint/2010/main" val="6342996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DB863-9830-48A0-87F4-D15C3F1B7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Negative Lookaheads and Lookbehinds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F3C1D4-D4A8-43D0-BAAD-3817868B8C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$in = '</a:t>
            </a:r>
            <a:r>
              <a:rPr lang="en-US" dirty="0">
                <a:highlight>
                  <a:srgbClr val="FF00FF"/>
                </a:highlight>
                <a:latin typeface="Consolas" panose="020B0609020204030204" pitchFamily="49" charset="0"/>
              </a:rPr>
              <a:t>10</a:t>
            </a:r>
            <a:r>
              <a:rPr lang="en-US" dirty="0">
                <a:latin typeface="Consolas" panose="020B0609020204030204" pitchFamily="49" charset="0"/>
              </a:rPr>
              <a:t> candies costs </a:t>
            </a:r>
            <a:r>
              <a:rPr lang="en-US" dirty="0">
                <a:highlight>
                  <a:srgbClr val="00FFFF"/>
                </a:highlight>
                <a:latin typeface="Consolas" panose="020B0609020204030204" pitchFamily="49" charset="0"/>
              </a:rPr>
              <a:t>$</a:t>
            </a:r>
            <a:r>
              <a:rPr lang="en-US" dirty="0">
                <a:highlight>
                  <a:srgbClr val="FF00FF"/>
                </a:highlight>
                <a:latin typeface="Consolas" panose="020B0609020204030204" pitchFamily="49" charset="0"/>
              </a:rPr>
              <a:t>5</a:t>
            </a:r>
            <a:r>
              <a:rPr lang="en-US" dirty="0">
                <a:latin typeface="Consolas" panose="020B0609020204030204" pitchFamily="49" charset="0"/>
              </a:rPr>
              <a:t>'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$pat = '</a:t>
            </a:r>
            <a:r>
              <a:rPr lang="en-US" dirty="0">
                <a:highlight>
                  <a:srgbClr val="FFFF00"/>
                </a:highlight>
                <a:latin typeface="Consolas" panose="020B0609020204030204" pitchFamily="49" charset="0"/>
              </a:rPr>
              <a:t>(?&lt;!</a:t>
            </a:r>
            <a:r>
              <a:rPr lang="en-US" dirty="0">
                <a:highlight>
                  <a:srgbClr val="00FFFF"/>
                </a:highlight>
                <a:latin typeface="Consolas" panose="020B0609020204030204" pitchFamily="49" charset="0"/>
              </a:rPr>
              <a:t>\$</a:t>
            </a:r>
            <a:r>
              <a:rPr lang="en-US" dirty="0">
                <a:highlight>
                  <a:srgbClr val="FFFF00"/>
                </a:highlight>
                <a:latin typeface="Consolas" panose="020B0609020204030204" pitchFamily="49" charset="0"/>
              </a:rPr>
              <a:t>)</a:t>
            </a:r>
            <a:r>
              <a:rPr lang="en-US" dirty="0">
                <a:highlight>
                  <a:srgbClr val="FF00FF"/>
                </a:highlight>
                <a:latin typeface="Consolas" panose="020B0609020204030204" pitchFamily="49" charset="0"/>
              </a:rPr>
              <a:t>\d+</a:t>
            </a:r>
            <a:r>
              <a:rPr lang="en-US" dirty="0">
                <a:latin typeface="Consolas" panose="020B0609020204030204" pitchFamily="49" charset="0"/>
              </a:rPr>
              <a:t>'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[regex]::Match($in, $pat).Value</a:t>
            </a: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/>
              <a:t>Returns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10</a:t>
            </a: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57BF4A-E5A3-4CAA-9C30-1776800D96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</p:spTree>
    <p:extLst>
      <p:ext uri="{BB962C8B-B14F-4D97-AF65-F5344CB8AC3E}">
        <p14:creationId xmlns:p14="http://schemas.microsoft.com/office/powerpoint/2010/main" val="6165941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DB863-9830-48A0-87F4-D15C3F1B7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Negative Lookaheads and Lookbehinds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F3C1D4-D4A8-43D0-BAAD-3817868B8C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$in = '</a:t>
            </a:r>
            <a:r>
              <a:rPr lang="en-US" dirty="0">
                <a:highlight>
                  <a:srgbClr val="FF00FF"/>
                </a:highlight>
                <a:latin typeface="Consolas" panose="020B0609020204030204" pitchFamily="49" charset="0"/>
              </a:rPr>
              <a:t>10</a:t>
            </a:r>
            <a:r>
              <a:rPr lang="en-US" dirty="0">
                <a:latin typeface="Consolas" panose="020B0609020204030204" pitchFamily="49" charset="0"/>
              </a:rPr>
              <a:t> candies costs $</a:t>
            </a:r>
            <a:r>
              <a:rPr lang="en-US" dirty="0">
                <a:highlight>
                  <a:srgbClr val="FF0000"/>
                </a:highlight>
                <a:latin typeface="Consolas" panose="020B0609020204030204" pitchFamily="49" charset="0"/>
              </a:rPr>
              <a:t>5</a:t>
            </a:r>
            <a:r>
              <a:rPr lang="en-US" dirty="0">
                <a:latin typeface="Consolas" panose="020B0609020204030204" pitchFamily="49" charset="0"/>
              </a:rPr>
              <a:t>'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$pat = '</a:t>
            </a:r>
            <a:r>
              <a:rPr lang="en-US" dirty="0">
                <a:highlight>
                  <a:srgbClr val="FFFF00"/>
                </a:highlight>
                <a:latin typeface="Consolas" panose="020B0609020204030204" pitchFamily="49" charset="0"/>
              </a:rPr>
              <a:t>(?&lt;!</a:t>
            </a:r>
            <a:r>
              <a:rPr lang="en-US" dirty="0">
                <a:highlight>
                  <a:srgbClr val="00FFFF"/>
                </a:highlight>
                <a:latin typeface="Consolas" panose="020B0609020204030204" pitchFamily="49" charset="0"/>
              </a:rPr>
              <a:t>\$</a:t>
            </a:r>
            <a:r>
              <a:rPr lang="en-US" dirty="0">
                <a:highlight>
                  <a:srgbClr val="FFFF00"/>
                </a:highlight>
                <a:latin typeface="Consolas" panose="020B0609020204030204" pitchFamily="49" charset="0"/>
              </a:rPr>
              <a:t>)</a:t>
            </a:r>
            <a:r>
              <a:rPr lang="en-US" dirty="0">
                <a:highlight>
                  <a:srgbClr val="FF00FF"/>
                </a:highlight>
                <a:latin typeface="Consolas" panose="020B0609020204030204" pitchFamily="49" charset="0"/>
              </a:rPr>
              <a:t>\d+</a:t>
            </a:r>
            <a:r>
              <a:rPr lang="en-US" dirty="0">
                <a:latin typeface="Consolas" panose="020B0609020204030204" pitchFamily="49" charset="0"/>
              </a:rPr>
              <a:t>'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[regex]::Match($in, $pat).Value</a:t>
            </a: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/>
              <a:t>Returns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10</a:t>
            </a: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57BF4A-E5A3-4CAA-9C30-1776800D96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</p:spTree>
    <p:extLst>
      <p:ext uri="{BB962C8B-B14F-4D97-AF65-F5344CB8AC3E}">
        <p14:creationId xmlns:p14="http://schemas.microsoft.com/office/powerpoint/2010/main" val="12706022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DB863-9830-48A0-87F4-D15C3F1B7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Negative Lookaheads and Lookbehinds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F3C1D4-D4A8-43D0-BAAD-3817868B8C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$in = '</a:t>
            </a:r>
            <a:r>
              <a:rPr lang="en-US" dirty="0">
                <a:highlight>
                  <a:srgbClr val="00FF00"/>
                </a:highlight>
                <a:latin typeface="Consolas" panose="020B0609020204030204" pitchFamily="49" charset="0"/>
              </a:rPr>
              <a:t>10</a:t>
            </a:r>
            <a:r>
              <a:rPr lang="en-US" dirty="0">
                <a:latin typeface="Consolas" panose="020B0609020204030204" pitchFamily="49" charset="0"/>
              </a:rPr>
              <a:t> candies costs $5'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$pat = '</a:t>
            </a:r>
            <a:r>
              <a:rPr lang="en-US" dirty="0">
                <a:highlight>
                  <a:srgbClr val="00FF00"/>
                </a:highlight>
                <a:latin typeface="Consolas" panose="020B0609020204030204" pitchFamily="49" charset="0"/>
              </a:rPr>
              <a:t>(?&lt;!\$)\d+</a:t>
            </a:r>
            <a:r>
              <a:rPr lang="en-US" dirty="0">
                <a:latin typeface="Consolas" panose="020B0609020204030204" pitchFamily="49" charset="0"/>
              </a:rPr>
              <a:t>'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[regex]::Match($in, $pat).Value</a:t>
            </a: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/>
              <a:t>Returns</a:t>
            </a:r>
          </a:p>
          <a:p>
            <a:pPr marL="0" indent="0">
              <a:buNone/>
            </a:pPr>
            <a:r>
              <a:rPr lang="en-US" dirty="0">
                <a:highlight>
                  <a:srgbClr val="00FF00"/>
                </a:highlight>
                <a:latin typeface="Consolas" panose="020B0609020204030204" pitchFamily="49" charset="0"/>
              </a:rPr>
              <a:t>10</a:t>
            </a: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57BF4A-E5A3-4CAA-9C30-1776800D96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</p:spTree>
    <p:extLst>
      <p:ext uri="{BB962C8B-B14F-4D97-AF65-F5344CB8AC3E}">
        <p14:creationId xmlns:p14="http://schemas.microsoft.com/office/powerpoint/2010/main" val="5169929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AD77E7-9492-41ED-B3EC-9E0E6FFF3C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Non-Capturing Groups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1017DE-EC43-49B8-8F4D-0839D783D0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Catch and release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5BEE8E-4D5E-46CA-9066-F9CC2E3EED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</p:spTree>
    <p:extLst>
      <p:ext uri="{BB962C8B-B14F-4D97-AF65-F5344CB8AC3E}">
        <p14:creationId xmlns:p14="http://schemas.microsoft.com/office/powerpoint/2010/main" val="23628405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DB863-9830-48A0-87F4-D15C3F1B7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Non-Capturing Groups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F3C1D4-D4A8-43D0-BAAD-3817868B8C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$in = 'it costs $40'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$pat = '(\$)(?&lt;price&gt;\d+)'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[regex]::Match($in, $pat)</a:t>
            </a:r>
            <a:r>
              <a:rPr lang="en-US" b="1" u="sng" dirty="0">
                <a:latin typeface="Consolas" panose="020B0609020204030204" pitchFamily="49" charset="0"/>
              </a:rPr>
              <a:t>.Groups</a:t>
            </a: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/>
              <a:t>Returns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Groups : {0, 1, price}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Success : True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Name : 0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Captures : {0}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Index : 9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Length : 3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Value : $40</a:t>
            </a:r>
            <a:br>
              <a:rPr lang="en-US" dirty="0">
                <a:latin typeface="Consolas" panose="020B0609020204030204" pitchFamily="49" charset="0"/>
              </a:rPr>
            </a:b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57BF4A-E5A3-4CAA-9C30-1776800D96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E130BA-0955-49BE-B2C0-5E7DCE30CE83}"/>
              </a:ext>
            </a:extLst>
          </p:cNvPr>
          <p:cNvSpPr txBox="1"/>
          <p:nvPr/>
        </p:nvSpPr>
        <p:spPr>
          <a:xfrm>
            <a:off x="3733800" y="2947321"/>
            <a:ext cx="2743200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latin typeface="Consolas" panose="020B0609020204030204" pitchFamily="49" charset="0"/>
              </a:rPr>
              <a:t>Success : True</a:t>
            </a:r>
            <a:br>
              <a:rPr lang="en-US" sz="1500" dirty="0">
                <a:latin typeface="Consolas" panose="020B0609020204030204" pitchFamily="49" charset="0"/>
              </a:rPr>
            </a:br>
            <a:r>
              <a:rPr lang="en-US" sz="1500" dirty="0">
                <a:latin typeface="Consolas" panose="020B0609020204030204" pitchFamily="49" charset="0"/>
              </a:rPr>
              <a:t>Name : 1</a:t>
            </a:r>
            <a:br>
              <a:rPr lang="en-US" sz="1500" dirty="0">
                <a:latin typeface="Consolas" panose="020B0609020204030204" pitchFamily="49" charset="0"/>
              </a:rPr>
            </a:br>
            <a:r>
              <a:rPr lang="en-US" sz="1500" dirty="0">
                <a:latin typeface="Consolas" panose="020B0609020204030204" pitchFamily="49" charset="0"/>
              </a:rPr>
              <a:t>Captures : {1}</a:t>
            </a:r>
            <a:br>
              <a:rPr lang="en-US" sz="1500" dirty="0">
                <a:latin typeface="Consolas" panose="020B0609020204030204" pitchFamily="49" charset="0"/>
              </a:rPr>
            </a:br>
            <a:r>
              <a:rPr lang="en-US" sz="1500" dirty="0">
                <a:latin typeface="Consolas" panose="020B0609020204030204" pitchFamily="49" charset="0"/>
              </a:rPr>
              <a:t>Index : 9</a:t>
            </a:r>
            <a:br>
              <a:rPr lang="en-US" sz="1500" dirty="0">
                <a:latin typeface="Consolas" panose="020B0609020204030204" pitchFamily="49" charset="0"/>
              </a:rPr>
            </a:br>
            <a:r>
              <a:rPr lang="en-US" sz="1500" dirty="0">
                <a:latin typeface="Consolas" panose="020B0609020204030204" pitchFamily="49" charset="0"/>
              </a:rPr>
              <a:t>Length : 1</a:t>
            </a:r>
            <a:br>
              <a:rPr lang="en-US" sz="1500" dirty="0">
                <a:latin typeface="Consolas" panose="020B0609020204030204" pitchFamily="49" charset="0"/>
              </a:rPr>
            </a:br>
            <a:r>
              <a:rPr lang="en-US" sz="1500" dirty="0">
                <a:latin typeface="Consolas" panose="020B0609020204030204" pitchFamily="49" charset="0"/>
              </a:rPr>
              <a:t>Value : $</a:t>
            </a:r>
            <a:br>
              <a:rPr lang="en-US" sz="1500" dirty="0">
                <a:latin typeface="Consolas" panose="020B0609020204030204" pitchFamily="49" charset="0"/>
              </a:rPr>
            </a:br>
            <a:endParaRPr lang="en-US" sz="15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EEDB36-E937-4482-996F-01B1E537C523}"/>
              </a:ext>
            </a:extLst>
          </p:cNvPr>
          <p:cNvSpPr txBox="1"/>
          <p:nvPr/>
        </p:nvSpPr>
        <p:spPr>
          <a:xfrm>
            <a:off x="6400800" y="2947321"/>
            <a:ext cx="2362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latin typeface="Consolas" panose="020B0609020204030204" pitchFamily="49" charset="0"/>
              </a:rPr>
              <a:t>Success : True</a:t>
            </a:r>
            <a:br>
              <a:rPr lang="en-US" sz="1500" dirty="0">
                <a:latin typeface="Consolas" panose="020B0609020204030204" pitchFamily="49" charset="0"/>
              </a:rPr>
            </a:br>
            <a:r>
              <a:rPr lang="en-US" sz="1500" dirty="0">
                <a:latin typeface="Consolas" panose="020B0609020204030204" pitchFamily="49" charset="0"/>
              </a:rPr>
              <a:t>Name : price</a:t>
            </a:r>
            <a:br>
              <a:rPr lang="en-US" sz="1500" dirty="0">
                <a:latin typeface="Consolas" panose="020B0609020204030204" pitchFamily="49" charset="0"/>
              </a:rPr>
            </a:br>
            <a:r>
              <a:rPr lang="en-US" sz="1500" dirty="0">
                <a:latin typeface="Consolas" panose="020B0609020204030204" pitchFamily="49" charset="0"/>
              </a:rPr>
              <a:t>Captures : {price}</a:t>
            </a:r>
            <a:br>
              <a:rPr lang="en-US" sz="1500" dirty="0">
                <a:latin typeface="Consolas" panose="020B0609020204030204" pitchFamily="49" charset="0"/>
              </a:rPr>
            </a:br>
            <a:r>
              <a:rPr lang="en-US" sz="1500" dirty="0">
                <a:latin typeface="Consolas" panose="020B0609020204030204" pitchFamily="49" charset="0"/>
              </a:rPr>
              <a:t>Index : 10</a:t>
            </a:r>
            <a:br>
              <a:rPr lang="en-US" sz="1500" dirty="0">
                <a:latin typeface="Consolas" panose="020B0609020204030204" pitchFamily="49" charset="0"/>
              </a:rPr>
            </a:br>
            <a:r>
              <a:rPr lang="en-US" sz="1500" dirty="0">
                <a:latin typeface="Consolas" panose="020B0609020204030204" pitchFamily="49" charset="0"/>
              </a:rPr>
              <a:t>Length : 2</a:t>
            </a:r>
            <a:br>
              <a:rPr lang="en-US" sz="1500" dirty="0">
                <a:latin typeface="Consolas" panose="020B0609020204030204" pitchFamily="49" charset="0"/>
              </a:rPr>
            </a:br>
            <a:r>
              <a:rPr lang="en-US" sz="1500" dirty="0">
                <a:latin typeface="Consolas" panose="020B0609020204030204" pitchFamily="49" charset="0"/>
              </a:rPr>
              <a:t>Value : 40</a:t>
            </a: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3263443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7AB3E-3467-4CE2-94E7-37EDF0045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Replacements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23CBE7-E720-4B3C-BBB0-817376BCFA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en-US" sz="2000" dirty="0">
                <a:solidFill>
                  <a:srgbClr val="8B0000"/>
                </a:solidFill>
                <a:latin typeface="Consolas" panose="020B0609020204030204" pitchFamily="49" charset="0"/>
              </a:rPr>
              <a:t>Here is a </a:t>
            </a:r>
            <a:r>
              <a:rPr lang="en-US" sz="2000" dirty="0">
                <a:solidFill>
                  <a:srgbClr val="8B0000"/>
                </a:solidFill>
                <a:highlight>
                  <a:srgbClr val="00FF00"/>
                </a:highlight>
                <a:latin typeface="Consolas" panose="020B0609020204030204" pitchFamily="49" charset="0"/>
              </a:rPr>
              <a:t>simple string</a:t>
            </a:r>
            <a:r>
              <a:rPr lang="en-US" sz="2000" dirty="0">
                <a:solidFill>
                  <a:srgbClr val="8B0000"/>
                </a:solidFill>
                <a:latin typeface="Consolas" panose="020B0609020204030204" pitchFamily="49" charset="0"/>
              </a:rPr>
              <a:t>.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en-US" sz="20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A9A9A9"/>
                </a:solidFill>
                <a:latin typeface="Consolas" panose="020B0609020204030204" pitchFamily="49" charset="0"/>
              </a:rPr>
              <a:t>-replace</a:t>
            </a:r>
            <a:r>
              <a:rPr lang="en-US" sz="20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en-US" sz="2000" dirty="0">
                <a:solidFill>
                  <a:srgbClr val="8B0000"/>
                </a:solidFill>
                <a:highlight>
                  <a:srgbClr val="00FF00"/>
                </a:highlight>
                <a:latin typeface="Consolas" panose="020B0609020204030204" pitchFamily="49" charset="0"/>
              </a:rPr>
              <a:t>simple string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en-US" sz="2000" dirty="0">
                <a:solidFill>
                  <a:srgbClr val="A9A9A9"/>
                </a:solidFill>
                <a:latin typeface="Consolas" panose="020B0609020204030204" pitchFamily="49" charset="0"/>
              </a:rPr>
              <a:t>,</a:t>
            </a:r>
            <a:r>
              <a:rPr lang="en-US" sz="20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en-US" sz="2000" dirty="0">
                <a:solidFill>
                  <a:srgbClr val="8B0000"/>
                </a:solidFill>
                <a:highlight>
                  <a:srgbClr val="00FFFF"/>
                </a:highlight>
                <a:latin typeface="Consolas" panose="020B0609020204030204" pitchFamily="49" charset="0"/>
              </a:rPr>
              <a:t>string that got something replaced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’</a:t>
            </a:r>
          </a:p>
          <a:p>
            <a:pPr marL="0" indent="0">
              <a:buNone/>
            </a:pP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</a:rPr>
              <a:t>Returns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333333"/>
                </a:solidFill>
                <a:latin typeface="Consolas" panose="020B0609020204030204" pitchFamily="49" charset="0"/>
                <a:ea typeface="Hack NF" panose="020B0609030202020204" pitchFamily="50" charset="0"/>
                <a:cs typeface="Hack NF" panose="020B0609030202020204" pitchFamily="50" charset="0"/>
              </a:rPr>
              <a:t>Here is a </a:t>
            </a:r>
            <a:r>
              <a:rPr lang="en-US" sz="2000" dirty="0">
                <a:solidFill>
                  <a:srgbClr val="333333"/>
                </a:solidFill>
                <a:highlight>
                  <a:srgbClr val="00FFFF"/>
                </a:highlight>
                <a:latin typeface="Consolas" panose="020B0609020204030204" pitchFamily="49" charset="0"/>
                <a:ea typeface="Hack NF" panose="020B0609030202020204" pitchFamily="50" charset="0"/>
                <a:cs typeface="Hack NF" panose="020B0609030202020204" pitchFamily="50" charset="0"/>
              </a:rPr>
              <a:t>string that got something replaced</a:t>
            </a:r>
            <a:r>
              <a:rPr lang="en-US" sz="2000" dirty="0">
                <a:solidFill>
                  <a:srgbClr val="333333"/>
                </a:solidFill>
                <a:latin typeface="Consolas" panose="020B0609020204030204" pitchFamily="49" charset="0"/>
                <a:ea typeface="Hack NF" panose="020B0609030202020204" pitchFamily="50" charset="0"/>
                <a:cs typeface="Hack NF" panose="020B0609030202020204" pitchFamily="50" charset="0"/>
              </a:rPr>
              <a:t>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640BC9-4CB0-4381-AEAD-B2F73E1AAE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</p:spTree>
    <p:extLst>
      <p:ext uri="{BB962C8B-B14F-4D97-AF65-F5344CB8AC3E}">
        <p14:creationId xmlns:p14="http://schemas.microsoft.com/office/powerpoint/2010/main" val="40511026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DB863-9830-48A0-87F4-D15C3F1B7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Non-Capturing Groups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F3C1D4-D4A8-43D0-BAAD-3817868B8C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$in = 'it costs </a:t>
            </a:r>
            <a:r>
              <a:rPr lang="en-US" dirty="0">
                <a:highlight>
                  <a:srgbClr val="FF00FF"/>
                </a:highlight>
                <a:latin typeface="Consolas" panose="020B0609020204030204" pitchFamily="49" charset="0"/>
              </a:rPr>
              <a:t>$</a:t>
            </a:r>
            <a:r>
              <a:rPr lang="en-US" dirty="0">
                <a:highlight>
                  <a:srgbClr val="00FFFF"/>
                </a:highlight>
                <a:latin typeface="Consolas" panose="020B0609020204030204" pitchFamily="49" charset="0"/>
              </a:rPr>
              <a:t>40</a:t>
            </a:r>
            <a:r>
              <a:rPr lang="en-US" dirty="0">
                <a:latin typeface="Consolas" panose="020B0609020204030204" pitchFamily="49" charset="0"/>
              </a:rPr>
              <a:t>'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$pat = '(</a:t>
            </a:r>
            <a:r>
              <a:rPr lang="en-US" dirty="0">
                <a:highlight>
                  <a:srgbClr val="FF00FF"/>
                </a:highlight>
                <a:latin typeface="Consolas" panose="020B0609020204030204" pitchFamily="49" charset="0"/>
              </a:rPr>
              <a:t>\$</a:t>
            </a:r>
            <a:r>
              <a:rPr lang="en-US" dirty="0">
                <a:latin typeface="Consolas" panose="020B0609020204030204" pitchFamily="49" charset="0"/>
              </a:rPr>
              <a:t>)(?&lt;price&gt;</a:t>
            </a:r>
            <a:r>
              <a:rPr lang="en-US" dirty="0">
                <a:highlight>
                  <a:srgbClr val="00FFFF"/>
                </a:highlight>
                <a:latin typeface="Consolas" panose="020B0609020204030204" pitchFamily="49" charset="0"/>
              </a:rPr>
              <a:t>\d+</a:t>
            </a:r>
            <a:r>
              <a:rPr lang="en-US" dirty="0">
                <a:latin typeface="Consolas" panose="020B0609020204030204" pitchFamily="49" charset="0"/>
              </a:rPr>
              <a:t>)'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[regex]::Match($in, $pat)</a:t>
            </a:r>
            <a:r>
              <a:rPr lang="en-US" b="1" u="sng" dirty="0">
                <a:latin typeface="Consolas" panose="020B0609020204030204" pitchFamily="49" charset="0"/>
              </a:rPr>
              <a:t>.Groups</a:t>
            </a: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/>
              <a:t>Returns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Groups : {0, 1, price}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Success : True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Name : 0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Captures : {0}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Index : 9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Length : 3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Value : $40</a:t>
            </a:r>
            <a:br>
              <a:rPr lang="en-US" dirty="0">
                <a:latin typeface="Consolas" panose="020B0609020204030204" pitchFamily="49" charset="0"/>
              </a:rPr>
            </a:b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57BF4A-E5A3-4CAA-9C30-1776800D96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E130BA-0955-49BE-B2C0-5E7DCE30CE83}"/>
              </a:ext>
            </a:extLst>
          </p:cNvPr>
          <p:cNvSpPr txBox="1"/>
          <p:nvPr/>
        </p:nvSpPr>
        <p:spPr>
          <a:xfrm>
            <a:off x="3733800" y="2947321"/>
            <a:ext cx="2743200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latin typeface="Consolas" panose="020B0609020204030204" pitchFamily="49" charset="0"/>
              </a:rPr>
              <a:t>Success : True</a:t>
            </a:r>
            <a:br>
              <a:rPr lang="en-US" sz="1500" dirty="0">
                <a:latin typeface="Consolas" panose="020B0609020204030204" pitchFamily="49" charset="0"/>
              </a:rPr>
            </a:br>
            <a:r>
              <a:rPr lang="en-US" sz="1500" dirty="0">
                <a:latin typeface="Consolas" panose="020B0609020204030204" pitchFamily="49" charset="0"/>
              </a:rPr>
              <a:t>Name : 1</a:t>
            </a:r>
            <a:br>
              <a:rPr lang="en-US" sz="1500" dirty="0">
                <a:latin typeface="Consolas" panose="020B0609020204030204" pitchFamily="49" charset="0"/>
              </a:rPr>
            </a:br>
            <a:r>
              <a:rPr lang="en-US" sz="1500" dirty="0">
                <a:latin typeface="Consolas" panose="020B0609020204030204" pitchFamily="49" charset="0"/>
              </a:rPr>
              <a:t>Captures : {1}</a:t>
            </a:r>
            <a:br>
              <a:rPr lang="en-US" sz="1500" dirty="0">
                <a:latin typeface="Consolas" panose="020B0609020204030204" pitchFamily="49" charset="0"/>
              </a:rPr>
            </a:br>
            <a:r>
              <a:rPr lang="en-US" sz="1500" dirty="0">
                <a:latin typeface="Consolas" panose="020B0609020204030204" pitchFamily="49" charset="0"/>
              </a:rPr>
              <a:t>Index : 9</a:t>
            </a:r>
            <a:br>
              <a:rPr lang="en-US" sz="1500" dirty="0">
                <a:latin typeface="Consolas" panose="020B0609020204030204" pitchFamily="49" charset="0"/>
              </a:rPr>
            </a:br>
            <a:r>
              <a:rPr lang="en-US" sz="1500" dirty="0">
                <a:latin typeface="Consolas" panose="020B0609020204030204" pitchFamily="49" charset="0"/>
              </a:rPr>
              <a:t>Length : 1</a:t>
            </a:r>
            <a:br>
              <a:rPr lang="en-US" sz="1500" dirty="0">
                <a:latin typeface="Consolas" panose="020B0609020204030204" pitchFamily="49" charset="0"/>
              </a:rPr>
            </a:br>
            <a:r>
              <a:rPr lang="en-US" sz="1500" dirty="0">
                <a:latin typeface="Consolas" panose="020B0609020204030204" pitchFamily="49" charset="0"/>
              </a:rPr>
              <a:t>Value : $</a:t>
            </a:r>
            <a:br>
              <a:rPr lang="en-US" sz="1500" dirty="0">
                <a:latin typeface="Consolas" panose="020B0609020204030204" pitchFamily="49" charset="0"/>
              </a:rPr>
            </a:br>
            <a:endParaRPr lang="en-US" sz="15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EEDB36-E937-4482-996F-01B1E537C523}"/>
              </a:ext>
            </a:extLst>
          </p:cNvPr>
          <p:cNvSpPr txBox="1"/>
          <p:nvPr/>
        </p:nvSpPr>
        <p:spPr>
          <a:xfrm>
            <a:off x="6400800" y="2947321"/>
            <a:ext cx="2362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latin typeface="Consolas" panose="020B0609020204030204" pitchFamily="49" charset="0"/>
              </a:rPr>
              <a:t>Success : True</a:t>
            </a:r>
            <a:br>
              <a:rPr lang="en-US" sz="1500" dirty="0">
                <a:latin typeface="Consolas" panose="020B0609020204030204" pitchFamily="49" charset="0"/>
              </a:rPr>
            </a:br>
            <a:r>
              <a:rPr lang="en-US" sz="1500" dirty="0">
                <a:latin typeface="Consolas" panose="020B0609020204030204" pitchFamily="49" charset="0"/>
              </a:rPr>
              <a:t>Name : price</a:t>
            </a:r>
            <a:br>
              <a:rPr lang="en-US" sz="1500" dirty="0">
                <a:latin typeface="Consolas" panose="020B0609020204030204" pitchFamily="49" charset="0"/>
              </a:rPr>
            </a:br>
            <a:r>
              <a:rPr lang="en-US" sz="1500" dirty="0">
                <a:latin typeface="Consolas" panose="020B0609020204030204" pitchFamily="49" charset="0"/>
              </a:rPr>
              <a:t>Captures : {price}</a:t>
            </a:r>
            <a:br>
              <a:rPr lang="en-US" sz="1500" dirty="0">
                <a:latin typeface="Consolas" panose="020B0609020204030204" pitchFamily="49" charset="0"/>
              </a:rPr>
            </a:br>
            <a:r>
              <a:rPr lang="en-US" sz="1500" dirty="0">
                <a:latin typeface="Consolas" panose="020B0609020204030204" pitchFamily="49" charset="0"/>
              </a:rPr>
              <a:t>Index : 10</a:t>
            </a:r>
            <a:br>
              <a:rPr lang="en-US" sz="1500" dirty="0">
                <a:latin typeface="Consolas" panose="020B0609020204030204" pitchFamily="49" charset="0"/>
              </a:rPr>
            </a:br>
            <a:r>
              <a:rPr lang="en-US" sz="1500" dirty="0">
                <a:latin typeface="Consolas" panose="020B0609020204030204" pitchFamily="49" charset="0"/>
              </a:rPr>
              <a:t>Length : 2</a:t>
            </a:r>
            <a:br>
              <a:rPr lang="en-US" sz="1500" dirty="0">
                <a:latin typeface="Consolas" panose="020B0609020204030204" pitchFamily="49" charset="0"/>
              </a:rPr>
            </a:br>
            <a:r>
              <a:rPr lang="en-US" sz="1500" dirty="0">
                <a:latin typeface="Consolas" panose="020B0609020204030204" pitchFamily="49" charset="0"/>
              </a:rPr>
              <a:t>Value : 40</a:t>
            </a: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15847293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DB863-9830-48A0-87F4-D15C3F1B7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Non-Capturing Groups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F3C1D4-D4A8-43D0-BAAD-3817868B8C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$in = 'it costs </a:t>
            </a:r>
            <a:r>
              <a:rPr lang="en-US" dirty="0">
                <a:highlight>
                  <a:srgbClr val="FF00FF"/>
                </a:highlight>
                <a:latin typeface="Consolas" panose="020B0609020204030204" pitchFamily="49" charset="0"/>
              </a:rPr>
              <a:t>$</a:t>
            </a:r>
            <a:r>
              <a:rPr lang="en-US" dirty="0">
                <a:highlight>
                  <a:srgbClr val="00FFFF"/>
                </a:highlight>
                <a:latin typeface="Consolas" panose="020B0609020204030204" pitchFamily="49" charset="0"/>
              </a:rPr>
              <a:t>40</a:t>
            </a:r>
            <a:r>
              <a:rPr lang="en-US" dirty="0">
                <a:latin typeface="Consolas" panose="020B0609020204030204" pitchFamily="49" charset="0"/>
              </a:rPr>
              <a:t>'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$pat = '</a:t>
            </a:r>
            <a:r>
              <a:rPr lang="en-US" dirty="0"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highlight>
                  <a:srgbClr val="FF00FF"/>
                </a:highlight>
                <a:latin typeface="Consolas" panose="020B0609020204030204" pitchFamily="49" charset="0"/>
              </a:rPr>
              <a:t>\$</a:t>
            </a:r>
            <a:r>
              <a:rPr lang="en-US" dirty="0">
                <a:highlight>
                  <a:srgbClr val="FFFF00"/>
                </a:highlight>
                <a:latin typeface="Consolas" panose="020B0609020204030204" pitchFamily="49" charset="0"/>
              </a:rPr>
              <a:t>)</a:t>
            </a:r>
            <a:r>
              <a:rPr lang="en-US" dirty="0">
                <a:latin typeface="Consolas" panose="020B0609020204030204" pitchFamily="49" charset="0"/>
              </a:rPr>
              <a:t>(?&lt;price&gt;</a:t>
            </a:r>
            <a:r>
              <a:rPr lang="en-US" dirty="0">
                <a:highlight>
                  <a:srgbClr val="00FFFF"/>
                </a:highlight>
                <a:latin typeface="Consolas" panose="020B0609020204030204" pitchFamily="49" charset="0"/>
              </a:rPr>
              <a:t>\d+</a:t>
            </a:r>
            <a:r>
              <a:rPr lang="en-US" dirty="0">
                <a:latin typeface="Consolas" panose="020B0609020204030204" pitchFamily="49" charset="0"/>
              </a:rPr>
              <a:t>)'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[regex]::Match($in, $pat)</a:t>
            </a:r>
            <a:r>
              <a:rPr lang="en-US" b="1" u="sng" dirty="0">
                <a:latin typeface="Consolas" panose="020B0609020204030204" pitchFamily="49" charset="0"/>
              </a:rPr>
              <a:t>.Groups</a:t>
            </a: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/>
              <a:t>Returns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Groups : {0, 1, price}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Success : True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Name : 0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Captures : {0}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Index : 9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Length : 3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Value : $40</a:t>
            </a:r>
            <a:br>
              <a:rPr lang="en-US" dirty="0">
                <a:latin typeface="Consolas" panose="020B0609020204030204" pitchFamily="49" charset="0"/>
              </a:rPr>
            </a:b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57BF4A-E5A3-4CAA-9C30-1776800D96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E130BA-0955-49BE-B2C0-5E7DCE30CE83}"/>
              </a:ext>
            </a:extLst>
          </p:cNvPr>
          <p:cNvSpPr txBox="1"/>
          <p:nvPr/>
        </p:nvSpPr>
        <p:spPr>
          <a:xfrm>
            <a:off x="3733800" y="2947321"/>
            <a:ext cx="2743200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latin typeface="Consolas" panose="020B0609020204030204" pitchFamily="49" charset="0"/>
              </a:rPr>
              <a:t>Success : True</a:t>
            </a:r>
            <a:br>
              <a:rPr lang="en-US" sz="1500" dirty="0">
                <a:latin typeface="Consolas" panose="020B0609020204030204" pitchFamily="49" charset="0"/>
              </a:rPr>
            </a:br>
            <a:r>
              <a:rPr lang="en-US" sz="1500" dirty="0">
                <a:highlight>
                  <a:srgbClr val="FFFF00"/>
                </a:highlight>
                <a:latin typeface="Consolas" panose="020B0609020204030204" pitchFamily="49" charset="0"/>
              </a:rPr>
              <a:t>Name : 1</a:t>
            </a:r>
            <a:br>
              <a:rPr lang="en-US" sz="1500" dirty="0">
                <a:latin typeface="Consolas" panose="020B0609020204030204" pitchFamily="49" charset="0"/>
              </a:rPr>
            </a:br>
            <a:r>
              <a:rPr lang="en-US" sz="1500" dirty="0">
                <a:latin typeface="Consolas" panose="020B0609020204030204" pitchFamily="49" charset="0"/>
              </a:rPr>
              <a:t>Captures : {1}</a:t>
            </a:r>
            <a:br>
              <a:rPr lang="en-US" sz="1500" dirty="0">
                <a:latin typeface="Consolas" panose="020B0609020204030204" pitchFamily="49" charset="0"/>
              </a:rPr>
            </a:br>
            <a:r>
              <a:rPr lang="en-US" sz="1500" dirty="0">
                <a:latin typeface="Consolas" panose="020B0609020204030204" pitchFamily="49" charset="0"/>
              </a:rPr>
              <a:t>Index : 9</a:t>
            </a:r>
            <a:br>
              <a:rPr lang="en-US" sz="1500" dirty="0">
                <a:latin typeface="Consolas" panose="020B0609020204030204" pitchFamily="49" charset="0"/>
              </a:rPr>
            </a:br>
            <a:r>
              <a:rPr lang="en-US" sz="1500" dirty="0">
                <a:latin typeface="Consolas" panose="020B0609020204030204" pitchFamily="49" charset="0"/>
              </a:rPr>
              <a:t>Length : 1</a:t>
            </a:r>
            <a:br>
              <a:rPr lang="en-US" sz="1500" dirty="0">
                <a:latin typeface="Consolas" panose="020B0609020204030204" pitchFamily="49" charset="0"/>
              </a:rPr>
            </a:br>
            <a:r>
              <a:rPr lang="en-US" sz="1500" dirty="0">
                <a:latin typeface="Consolas" panose="020B0609020204030204" pitchFamily="49" charset="0"/>
              </a:rPr>
              <a:t>Value : </a:t>
            </a:r>
            <a:r>
              <a:rPr lang="en-US" sz="1500" dirty="0">
                <a:highlight>
                  <a:srgbClr val="FF00FF"/>
                </a:highlight>
                <a:latin typeface="Consolas" panose="020B0609020204030204" pitchFamily="49" charset="0"/>
              </a:rPr>
              <a:t>$</a:t>
            </a:r>
            <a:br>
              <a:rPr lang="en-US" sz="1500" dirty="0">
                <a:latin typeface="Consolas" panose="020B0609020204030204" pitchFamily="49" charset="0"/>
              </a:rPr>
            </a:br>
            <a:endParaRPr lang="en-US" sz="15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EEDB36-E937-4482-996F-01B1E537C523}"/>
              </a:ext>
            </a:extLst>
          </p:cNvPr>
          <p:cNvSpPr txBox="1"/>
          <p:nvPr/>
        </p:nvSpPr>
        <p:spPr>
          <a:xfrm>
            <a:off x="6400800" y="2947321"/>
            <a:ext cx="2362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latin typeface="Consolas" panose="020B0609020204030204" pitchFamily="49" charset="0"/>
              </a:rPr>
              <a:t>Success : True</a:t>
            </a:r>
            <a:br>
              <a:rPr lang="en-US" sz="1500" dirty="0">
                <a:latin typeface="Consolas" panose="020B0609020204030204" pitchFamily="49" charset="0"/>
              </a:rPr>
            </a:br>
            <a:r>
              <a:rPr lang="en-US" sz="1500" dirty="0">
                <a:latin typeface="Consolas" panose="020B0609020204030204" pitchFamily="49" charset="0"/>
              </a:rPr>
              <a:t>Name : price</a:t>
            </a:r>
            <a:br>
              <a:rPr lang="en-US" sz="1500" dirty="0">
                <a:latin typeface="Consolas" panose="020B0609020204030204" pitchFamily="49" charset="0"/>
              </a:rPr>
            </a:br>
            <a:r>
              <a:rPr lang="en-US" sz="1500" dirty="0">
                <a:latin typeface="Consolas" panose="020B0609020204030204" pitchFamily="49" charset="0"/>
              </a:rPr>
              <a:t>Captures : {price}</a:t>
            </a:r>
            <a:br>
              <a:rPr lang="en-US" sz="1500" dirty="0">
                <a:latin typeface="Consolas" panose="020B0609020204030204" pitchFamily="49" charset="0"/>
              </a:rPr>
            </a:br>
            <a:r>
              <a:rPr lang="en-US" sz="1500" dirty="0">
                <a:latin typeface="Consolas" panose="020B0609020204030204" pitchFamily="49" charset="0"/>
              </a:rPr>
              <a:t>Index : 10</a:t>
            </a:r>
            <a:br>
              <a:rPr lang="en-US" sz="1500" dirty="0">
                <a:latin typeface="Consolas" panose="020B0609020204030204" pitchFamily="49" charset="0"/>
              </a:rPr>
            </a:br>
            <a:r>
              <a:rPr lang="en-US" sz="1500" dirty="0">
                <a:latin typeface="Consolas" panose="020B0609020204030204" pitchFamily="49" charset="0"/>
              </a:rPr>
              <a:t>Length : 2</a:t>
            </a:r>
            <a:br>
              <a:rPr lang="en-US" sz="1500" dirty="0">
                <a:latin typeface="Consolas" panose="020B0609020204030204" pitchFamily="49" charset="0"/>
              </a:rPr>
            </a:br>
            <a:r>
              <a:rPr lang="en-US" sz="1500" dirty="0">
                <a:latin typeface="Consolas" panose="020B0609020204030204" pitchFamily="49" charset="0"/>
              </a:rPr>
              <a:t>Value : 40</a:t>
            </a: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28391536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DB863-9830-48A0-87F4-D15C3F1B7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Non-Capturing Groups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F3C1D4-D4A8-43D0-BAAD-3817868B8C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$in = 'it costs </a:t>
            </a:r>
            <a:r>
              <a:rPr lang="en-US" dirty="0">
                <a:highlight>
                  <a:srgbClr val="FF00FF"/>
                </a:highlight>
                <a:latin typeface="Consolas" panose="020B0609020204030204" pitchFamily="49" charset="0"/>
              </a:rPr>
              <a:t>$</a:t>
            </a:r>
            <a:r>
              <a:rPr lang="en-US" dirty="0">
                <a:highlight>
                  <a:srgbClr val="00FFFF"/>
                </a:highlight>
                <a:latin typeface="Consolas" panose="020B0609020204030204" pitchFamily="49" charset="0"/>
              </a:rPr>
              <a:t>40</a:t>
            </a:r>
            <a:r>
              <a:rPr lang="en-US" dirty="0">
                <a:latin typeface="Consolas" panose="020B0609020204030204" pitchFamily="49" charset="0"/>
              </a:rPr>
              <a:t>'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$pat = '</a:t>
            </a:r>
            <a:r>
              <a:rPr lang="en-US" dirty="0"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highlight>
                  <a:srgbClr val="FF00FF"/>
                </a:highlight>
                <a:latin typeface="Consolas" panose="020B0609020204030204" pitchFamily="49" charset="0"/>
              </a:rPr>
              <a:t>\$</a:t>
            </a:r>
            <a:r>
              <a:rPr lang="en-US" dirty="0">
                <a:highlight>
                  <a:srgbClr val="FFFF00"/>
                </a:highlight>
                <a:latin typeface="Consolas" panose="020B0609020204030204" pitchFamily="49" charset="0"/>
              </a:rPr>
              <a:t>)</a:t>
            </a:r>
            <a:r>
              <a:rPr lang="en-US" dirty="0">
                <a:highlight>
                  <a:srgbClr val="F77462"/>
                </a:highlight>
                <a:latin typeface="Consolas" panose="020B0609020204030204" pitchFamily="49" charset="0"/>
              </a:rPr>
              <a:t>(?&lt;price&gt;</a:t>
            </a:r>
            <a:r>
              <a:rPr lang="en-US" dirty="0">
                <a:highlight>
                  <a:srgbClr val="00FFFF"/>
                </a:highlight>
                <a:latin typeface="Consolas" panose="020B0609020204030204" pitchFamily="49" charset="0"/>
              </a:rPr>
              <a:t>\d+</a:t>
            </a:r>
            <a:r>
              <a:rPr lang="en-US" dirty="0">
                <a:highlight>
                  <a:srgbClr val="F77462"/>
                </a:highlight>
                <a:latin typeface="Consolas" panose="020B0609020204030204" pitchFamily="49" charset="0"/>
              </a:rPr>
              <a:t>)</a:t>
            </a:r>
            <a:r>
              <a:rPr lang="en-US" dirty="0">
                <a:latin typeface="Consolas" panose="020B0609020204030204" pitchFamily="49" charset="0"/>
              </a:rPr>
              <a:t>'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[regex]::Match($in, $pat)</a:t>
            </a:r>
            <a:r>
              <a:rPr lang="en-US" b="1" u="sng" dirty="0">
                <a:latin typeface="Consolas" panose="020B0609020204030204" pitchFamily="49" charset="0"/>
              </a:rPr>
              <a:t>.Groups</a:t>
            </a: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/>
              <a:t>Returns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Groups : {0, 1, price}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Success : True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Name : 0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Captures : {0}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Index : 9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Length : 3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Value : $40</a:t>
            </a:r>
            <a:br>
              <a:rPr lang="en-US" dirty="0">
                <a:latin typeface="Consolas" panose="020B0609020204030204" pitchFamily="49" charset="0"/>
              </a:rPr>
            </a:b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57BF4A-E5A3-4CAA-9C30-1776800D96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E130BA-0955-49BE-B2C0-5E7DCE30CE83}"/>
              </a:ext>
            </a:extLst>
          </p:cNvPr>
          <p:cNvSpPr txBox="1"/>
          <p:nvPr/>
        </p:nvSpPr>
        <p:spPr>
          <a:xfrm>
            <a:off x="3733800" y="2947321"/>
            <a:ext cx="2743200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latin typeface="Consolas" panose="020B0609020204030204" pitchFamily="49" charset="0"/>
              </a:rPr>
              <a:t>Success : True</a:t>
            </a:r>
            <a:br>
              <a:rPr lang="en-US" sz="1500" dirty="0">
                <a:latin typeface="Consolas" panose="020B0609020204030204" pitchFamily="49" charset="0"/>
              </a:rPr>
            </a:br>
            <a:r>
              <a:rPr lang="en-US" sz="1500" dirty="0">
                <a:highlight>
                  <a:srgbClr val="FFFF00"/>
                </a:highlight>
                <a:latin typeface="Consolas" panose="020B0609020204030204" pitchFamily="49" charset="0"/>
              </a:rPr>
              <a:t>Name : 1</a:t>
            </a:r>
            <a:br>
              <a:rPr lang="en-US" sz="1500" dirty="0">
                <a:latin typeface="Consolas" panose="020B0609020204030204" pitchFamily="49" charset="0"/>
              </a:rPr>
            </a:br>
            <a:r>
              <a:rPr lang="en-US" sz="1500" dirty="0">
                <a:latin typeface="Consolas" panose="020B0609020204030204" pitchFamily="49" charset="0"/>
              </a:rPr>
              <a:t>Captures : {1}</a:t>
            </a:r>
            <a:br>
              <a:rPr lang="en-US" sz="1500" dirty="0">
                <a:latin typeface="Consolas" panose="020B0609020204030204" pitchFamily="49" charset="0"/>
              </a:rPr>
            </a:br>
            <a:r>
              <a:rPr lang="en-US" sz="1500" dirty="0">
                <a:latin typeface="Consolas" panose="020B0609020204030204" pitchFamily="49" charset="0"/>
              </a:rPr>
              <a:t>Index : 9</a:t>
            </a:r>
            <a:br>
              <a:rPr lang="en-US" sz="1500" dirty="0">
                <a:latin typeface="Consolas" panose="020B0609020204030204" pitchFamily="49" charset="0"/>
              </a:rPr>
            </a:br>
            <a:r>
              <a:rPr lang="en-US" sz="1500" dirty="0">
                <a:latin typeface="Consolas" panose="020B0609020204030204" pitchFamily="49" charset="0"/>
              </a:rPr>
              <a:t>Length : 1</a:t>
            </a:r>
            <a:br>
              <a:rPr lang="en-US" sz="1500" dirty="0">
                <a:latin typeface="Consolas" panose="020B0609020204030204" pitchFamily="49" charset="0"/>
              </a:rPr>
            </a:br>
            <a:r>
              <a:rPr lang="en-US" sz="1500" dirty="0">
                <a:latin typeface="Consolas" panose="020B0609020204030204" pitchFamily="49" charset="0"/>
              </a:rPr>
              <a:t>Value : </a:t>
            </a:r>
            <a:r>
              <a:rPr lang="en-US" sz="1500" dirty="0">
                <a:highlight>
                  <a:srgbClr val="FF00FF"/>
                </a:highlight>
                <a:latin typeface="Consolas" panose="020B0609020204030204" pitchFamily="49" charset="0"/>
              </a:rPr>
              <a:t>$</a:t>
            </a:r>
            <a:br>
              <a:rPr lang="en-US" sz="1500" dirty="0">
                <a:latin typeface="Consolas" panose="020B0609020204030204" pitchFamily="49" charset="0"/>
              </a:rPr>
            </a:br>
            <a:endParaRPr lang="en-US" sz="15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EEDB36-E937-4482-996F-01B1E537C523}"/>
              </a:ext>
            </a:extLst>
          </p:cNvPr>
          <p:cNvSpPr txBox="1"/>
          <p:nvPr/>
        </p:nvSpPr>
        <p:spPr>
          <a:xfrm>
            <a:off x="6400800" y="2947321"/>
            <a:ext cx="2362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latin typeface="Consolas" panose="020B0609020204030204" pitchFamily="49" charset="0"/>
              </a:rPr>
              <a:t>Success : True</a:t>
            </a:r>
            <a:br>
              <a:rPr lang="en-US" sz="1500" dirty="0">
                <a:latin typeface="Consolas" panose="020B0609020204030204" pitchFamily="49" charset="0"/>
              </a:rPr>
            </a:br>
            <a:r>
              <a:rPr lang="en-US" sz="1500" dirty="0">
                <a:latin typeface="Consolas" panose="020B0609020204030204" pitchFamily="49" charset="0"/>
              </a:rPr>
              <a:t>Name : </a:t>
            </a:r>
            <a:r>
              <a:rPr lang="en-US" sz="1500" dirty="0">
                <a:highlight>
                  <a:srgbClr val="F77462"/>
                </a:highlight>
                <a:latin typeface="Consolas" panose="020B0609020204030204" pitchFamily="49" charset="0"/>
              </a:rPr>
              <a:t>price</a:t>
            </a:r>
            <a:br>
              <a:rPr lang="en-US" sz="1500" dirty="0">
                <a:latin typeface="Consolas" panose="020B0609020204030204" pitchFamily="49" charset="0"/>
              </a:rPr>
            </a:br>
            <a:r>
              <a:rPr lang="en-US" sz="1500" dirty="0">
                <a:latin typeface="Consolas" panose="020B0609020204030204" pitchFamily="49" charset="0"/>
              </a:rPr>
              <a:t>Captures : {price}</a:t>
            </a:r>
            <a:br>
              <a:rPr lang="en-US" sz="1500" dirty="0">
                <a:latin typeface="Consolas" panose="020B0609020204030204" pitchFamily="49" charset="0"/>
              </a:rPr>
            </a:br>
            <a:r>
              <a:rPr lang="en-US" sz="1500" dirty="0">
                <a:latin typeface="Consolas" panose="020B0609020204030204" pitchFamily="49" charset="0"/>
              </a:rPr>
              <a:t>Index : 10</a:t>
            </a:r>
            <a:br>
              <a:rPr lang="en-US" sz="1500" dirty="0">
                <a:latin typeface="Consolas" panose="020B0609020204030204" pitchFamily="49" charset="0"/>
              </a:rPr>
            </a:br>
            <a:r>
              <a:rPr lang="en-US" sz="1500" dirty="0">
                <a:latin typeface="Consolas" panose="020B0609020204030204" pitchFamily="49" charset="0"/>
              </a:rPr>
              <a:t>Length : 2</a:t>
            </a:r>
            <a:br>
              <a:rPr lang="en-US" sz="1500" dirty="0">
                <a:latin typeface="Consolas" panose="020B0609020204030204" pitchFamily="49" charset="0"/>
              </a:rPr>
            </a:br>
            <a:r>
              <a:rPr lang="en-US" sz="1500" dirty="0">
                <a:latin typeface="Consolas" panose="020B0609020204030204" pitchFamily="49" charset="0"/>
              </a:rPr>
              <a:t>Value : </a:t>
            </a:r>
            <a:r>
              <a:rPr lang="en-US" sz="1500" dirty="0">
                <a:highlight>
                  <a:srgbClr val="00FFFF"/>
                </a:highlight>
                <a:latin typeface="Consolas" panose="020B0609020204030204" pitchFamily="49" charset="0"/>
              </a:rPr>
              <a:t>40</a:t>
            </a:r>
            <a:endParaRPr lang="en-US" sz="1500" dirty="0">
              <a:highlight>
                <a:srgbClr val="00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41733222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DB863-9830-48A0-87F4-D15C3F1B7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Non-Capturing Groups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F3C1D4-D4A8-43D0-BAAD-3817868B8C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$in = 'it costs $40'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$pat = '(</a:t>
            </a:r>
            <a:r>
              <a:rPr lang="en-US" dirty="0">
                <a:highlight>
                  <a:srgbClr val="5CB565"/>
                </a:highlight>
                <a:latin typeface="Consolas" panose="020B0609020204030204" pitchFamily="49" charset="0"/>
              </a:rPr>
              <a:t>?:</a:t>
            </a:r>
            <a:r>
              <a:rPr lang="en-US" dirty="0">
                <a:latin typeface="Consolas" panose="020B0609020204030204" pitchFamily="49" charset="0"/>
              </a:rPr>
              <a:t>\$)(?&lt;price&gt;\d+)'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[regex]::Match($in, $pat)</a:t>
            </a:r>
            <a:r>
              <a:rPr lang="en-US" b="1" u="sng" dirty="0">
                <a:latin typeface="Consolas" panose="020B0609020204030204" pitchFamily="49" charset="0"/>
              </a:rPr>
              <a:t>.Groups</a:t>
            </a: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/>
              <a:t>Returns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Groups : {0, 1, price}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Success : True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Name : 0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Captures : {0}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Index : 9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Length : 3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Value : $40</a:t>
            </a:r>
            <a:br>
              <a:rPr lang="en-US" dirty="0">
                <a:latin typeface="Consolas" panose="020B0609020204030204" pitchFamily="49" charset="0"/>
              </a:rPr>
            </a:b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57BF4A-E5A3-4CAA-9C30-1776800D96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EEDB36-E937-4482-996F-01B1E537C523}"/>
              </a:ext>
            </a:extLst>
          </p:cNvPr>
          <p:cNvSpPr txBox="1"/>
          <p:nvPr/>
        </p:nvSpPr>
        <p:spPr>
          <a:xfrm>
            <a:off x="3962400" y="2876550"/>
            <a:ext cx="2362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latin typeface="Consolas" panose="020B0609020204030204" pitchFamily="49" charset="0"/>
              </a:rPr>
              <a:t>Success : True</a:t>
            </a:r>
            <a:br>
              <a:rPr lang="en-US" sz="1500" dirty="0">
                <a:latin typeface="Consolas" panose="020B0609020204030204" pitchFamily="49" charset="0"/>
              </a:rPr>
            </a:br>
            <a:r>
              <a:rPr lang="en-US" sz="1500" dirty="0">
                <a:latin typeface="Consolas" panose="020B0609020204030204" pitchFamily="49" charset="0"/>
              </a:rPr>
              <a:t>Name : price</a:t>
            </a:r>
            <a:br>
              <a:rPr lang="en-US" sz="1500" dirty="0">
                <a:latin typeface="Consolas" panose="020B0609020204030204" pitchFamily="49" charset="0"/>
              </a:rPr>
            </a:br>
            <a:r>
              <a:rPr lang="en-US" sz="1500" dirty="0">
                <a:latin typeface="Consolas" panose="020B0609020204030204" pitchFamily="49" charset="0"/>
              </a:rPr>
              <a:t>Captures : {price}</a:t>
            </a:r>
            <a:br>
              <a:rPr lang="en-US" sz="1500" dirty="0">
                <a:latin typeface="Consolas" panose="020B0609020204030204" pitchFamily="49" charset="0"/>
              </a:rPr>
            </a:br>
            <a:r>
              <a:rPr lang="en-US" sz="1500" dirty="0">
                <a:latin typeface="Consolas" panose="020B0609020204030204" pitchFamily="49" charset="0"/>
              </a:rPr>
              <a:t>Index : 10</a:t>
            </a:r>
            <a:br>
              <a:rPr lang="en-US" sz="1500" dirty="0">
                <a:latin typeface="Consolas" panose="020B0609020204030204" pitchFamily="49" charset="0"/>
              </a:rPr>
            </a:br>
            <a:r>
              <a:rPr lang="en-US" sz="1500" dirty="0">
                <a:latin typeface="Consolas" panose="020B0609020204030204" pitchFamily="49" charset="0"/>
              </a:rPr>
              <a:t>Length : 2</a:t>
            </a:r>
            <a:br>
              <a:rPr lang="en-US" sz="1500" dirty="0">
                <a:latin typeface="Consolas" panose="020B0609020204030204" pitchFamily="49" charset="0"/>
              </a:rPr>
            </a:br>
            <a:r>
              <a:rPr lang="en-US" sz="1500" dirty="0">
                <a:latin typeface="Consolas" panose="020B0609020204030204" pitchFamily="49" charset="0"/>
              </a:rPr>
              <a:t>Value : 40</a:t>
            </a: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15058032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DB863-9830-48A0-87F4-D15C3F1B7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Non-Capturing Groups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F3C1D4-D4A8-43D0-BAAD-3817868B8C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$in = 'it costs </a:t>
            </a:r>
            <a:r>
              <a:rPr lang="en-US" dirty="0">
                <a:highlight>
                  <a:srgbClr val="FF00FF"/>
                </a:highlight>
                <a:latin typeface="Consolas" panose="020B0609020204030204" pitchFamily="49" charset="0"/>
              </a:rPr>
              <a:t>$</a:t>
            </a:r>
            <a:r>
              <a:rPr lang="en-US" dirty="0">
                <a:highlight>
                  <a:srgbClr val="00FFFF"/>
                </a:highlight>
                <a:latin typeface="Consolas" panose="020B0609020204030204" pitchFamily="49" charset="0"/>
              </a:rPr>
              <a:t>40</a:t>
            </a:r>
            <a:r>
              <a:rPr lang="en-US" dirty="0">
                <a:latin typeface="Consolas" panose="020B0609020204030204" pitchFamily="49" charset="0"/>
              </a:rPr>
              <a:t>'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$pat = '</a:t>
            </a:r>
            <a:r>
              <a:rPr lang="en-US" dirty="0"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highlight>
                  <a:srgbClr val="5CB565"/>
                </a:highlight>
                <a:latin typeface="Consolas" panose="020B0609020204030204" pitchFamily="49" charset="0"/>
              </a:rPr>
              <a:t>?:</a:t>
            </a:r>
            <a:r>
              <a:rPr lang="en-US" dirty="0">
                <a:highlight>
                  <a:srgbClr val="FF00FF"/>
                </a:highlight>
                <a:latin typeface="Consolas" panose="020B0609020204030204" pitchFamily="49" charset="0"/>
              </a:rPr>
              <a:t>\$</a:t>
            </a:r>
            <a:r>
              <a:rPr lang="en-US" dirty="0">
                <a:highlight>
                  <a:srgbClr val="FFFF00"/>
                </a:highlight>
                <a:latin typeface="Consolas" panose="020B0609020204030204" pitchFamily="49" charset="0"/>
              </a:rPr>
              <a:t>)</a:t>
            </a:r>
            <a:r>
              <a:rPr lang="en-US" dirty="0">
                <a:highlight>
                  <a:srgbClr val="F77462"/>
                </a:highlight>
                <a:latin typeface="Consolas" panose="020B0609020204030204" pitchFamily="49" charset="0"/>
              </a:rPr>
              <a:t>(?&lt;price&gt;</a:t>
            </a:r>
            <a:r>
              <a:rPr lang="en-US" dirty="0">
                <a:highlight>
                  <a:srgbClr val="00FFFF"/>
                </a:highlight>
                <a:latin typeface="Consolas" panose="020B0609020204030204" pitchFamily="49" charset="0"/>
              </a:rPr>
              <a:t>\d+</a:t>
            </a:r>
            <a:r>
              <a:rPr lang="en-US" dirty="0">
                <a:highlight>
                  <a:srgbClr val="F77462"/>
                </a:highlight>
                <a:latin typeface="Consolas" panose="020B0609020204030204" pitchFamily="49" charset="0"/>
              </a:rPr>
              <a:t>)</a:t>
            </a:r>
            <a:r>
              <a:rPr lang="en-US" dirty="0">
                <a:latin typeface="Consolas" panose="020B0609020204030204" pitchFamily="49" charset="0"/>
              </a:rPr>
              <a:t>'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[regex]::Match($in, $pat)</a:t>
            </a:r>
            <a:r>
              <a:rPr lang="en-US" b="1" u="sng" dirty="0">
                <a:latin typeface="Consolas" panose="020B0609020204030204" pitchFamily="49" charset="0"/>
              </a:rPr>
              <a:t>.Groups</a:t>
            </a: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/>
              <a:t>Returns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Groups : {0, 1, price}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Success : True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Name : 0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Captures : {0}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Index : 9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Length : 3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Value : $40</a:t>
            </a:r>
            <a:br>
              <a:rPr lang="en-US" dirty="0">
                <a:latin typeface="Consolas" panose="020B0609020204030204" pitchFamily="49" charset="0"/>
              </a:rPr>
            </a:b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57BF4A-E5A3-4CAA-9C30-1776800D96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EEDB36-E937-4482-996F-01B1E537C523}"/>
              </a:ext>
            </a:extLst>
          </p:cNvPr>
          <p:cNvSpPr txBox="1"/>
          <p:nvPr/>
        </p:nvSpPr>
        <p:spPr>
          <a:xfrm>
            <a:off x="3962400" y="2876550"/>
            <a:ext cx="2362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latin typeface="Consolas" panose="020B0609020204030204" pitchFamily="49" charset="0"/>
              </a:rPr>
              <a:t>Success : True</a:t>
            </a:r>
            <a:br>
              <a:rPr lang="en-US" sz="1500" dirty="0">
                <a:latin typeface="Consolas" panose="020B0609020204030204" pitchFamily="49" charset="0"/>
              </a:rPr>
            </a:br>
            <a:r>
              <a:rPr lang="en-US" sz="1500" dirty="0">
                <a:latin typeface="Consolas" panose="020B0609020204030204" pitchFamily="49" charset="0"/>
              </a:rPr>
              <a:t>Name : </a:t>
            </a:r>
            <a:r>
              <a:rPr lang="en-US" sz="1500" dirty="0">
                <a:highlight>
                  <a:srgbClr val="F77462"/>
                </a:highlight>
                <a:latin typeface="Consolas" panose="020B0609020204030204" pitchFamily="49" charset="0"/>
              </a:rPr>
              <a:t>price</a:t>
            </a:r>
            <a:br>
              <a:rPr lang="en-US" sz="1500" dirty="0">
                <a:latin typeface="Consolas" panose="020B0609020204030204" pitchFamily="49" charset="0"/>
              </a:rPr>
            </a:br>
            <a:r>
              <a:rPr lang="en-US" sz="1500" dirty="0">
                <a:latin typeface="Consolas" panose="020B0609020204030204" pitchFamily="49" charset="0"/>
              </a:rPr>
              <a:t>Captures : {price}</a:t>
            </a:r>
            <a:br>
              <a:rPr lang="en-US" sz="1500" dirty="0">
                <a:latin typeface="Consolas" panose="020B0609020204030204" pitchFamily="49" charset="0"/>
              </a:rPr>
            </a:br>
            <a:r>
              <a:rPr lang="en-US" sz="1500" dirty="0">
                <a:latin typeface="Consolas" panose="020B0609020204030204" pitchFamily="49" charset="0"/>
              </a:rPr>
              <a:t>Index : 10</a:t>
            </a:r>
            <a:br>
              <a:rPr lang="en-US" sz="1500" dirty="0">
                <a:latin typeface="Consolas" panose="020B0609020204030204" pitchFamily="49" charset="0"/>
              </a:rPr>
            </a:br>
            <a:r>
              <a:rPr lang="en-US" sz="1500" dirty="0">
                <a:latin typeface="Consolas" panose="020B0609020204030204" pitchFamily="49" charset="0"/>
              </a:rPr>
              <a:t>Length : 2</a:t>
            </a:r>
            <a:br>
              <a:rPr lang="en-US" sz="1500" dirty="0">
                <a:latin typeface="Consolas" panose="020B0609020204030204" pitchFamily="49" charset="0"/>
              </a:rPr>
            </a:br>
            <a:r>
              <a:rPr lang="en-US" sz="1500" dirty="0">
                <a:latin typeface="Consolas" panose="020B0609020204030204" pitchFamily="49" charset="0"/>
              </a:rPr>
              <a:t>Value : </a:t>
            </a:r>
            <a:r>
              <a:rPr lang="en-US" sz="1500" dirty="0">
                <a:highlight>
                  <a:srgbClr val="00FFFF"/>
                </a:highlight>
                <a:latin typeface="Consolas" panose="020B0609020204030204" pitchFamily="49" charset="0"/>
              </a:rPr>
              <a:t>40</a:t>
            </a:r>
            <a:endParaRPr lang="en-US" sz="1500" dirty="0">
              <a:highlight>
                <a:srgbClr val="00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41862975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4DD66F-2188-40CB-A1B5-D8484A8B2A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373319"/>
          </a:xfrm>
          <a:prstGeom prst="rect">
            <a:avLst/>
          </a:prstGeom>
        </p:spPr>
        <p:txBody>
          <a:bodyPr anchor="ctr">
            <a:normAutofit fontScale="90000"/>
          </a:bodyPr>
          <a:lstStyle/>
          <a:p>
            <a:r>
              <a:rPr lang="en-US" dirty="0"/>
              <a:t>regex101.com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D706AAC-9DEA-4D5F-A52E-8570C42CE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@MrThomasRayner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EA3950-AE4E-47C9-822E-43AD719D88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057" y="666750"/>
            <a:ext cx="7193886" cy="4100513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88D5895-F285-41B5-9EED-74F3DF5527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164" b="66550"/>
          <a:stretch/>
        </p:blipFill>
        <p:spPr>
          <a:xfrm>
            <a:off x="2209800" y="666750"/>
            <a:ext cx="5959143" cy="13716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8492305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2.96296E-6 L -0.06753 0.26667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85" y="13333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1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6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028313-D171-4038-AC82-6B529705BD8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45736" y="742950"/>
            <a:ext cx="6452528" cy="3169669"/>
          </a:xfrm>
          <a:solidFill>
            <a:schemeClr val="tx1">
              <a:alpha val="50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Arial Black" panose="020B0A04020102020204" pitchFamily="34" charset="0"/>
              </a:rPr>
              <a:t>Thank you!</a:t>
            </a:r>
          </a:p>
          <a:p>
            <a:pPr algn="ctr"/>
            <a:endParaRPr lang="en-US" sz="2000" dirty="0">
              <a:solidFill>
                <a:schemeClr val="bg1"/>
              </a:solidFill>
              <a:latin typeface="Arial Black" panose="020B0A04020102020204" pitchFamily="34" charset="0"/>
            </a:endParaRPr>
          </a:p>
          <a:p>
            <a:pPr algn="ctr"/>
            <a:endParaRPr lang="en-US" sz="2000" dirty="0">
              <a:solidFill>
                <a:schemeClr val="bg1"/>
              </a:solidFill>
              <a:latin typeface="Arial Black" panose="020B0A04020102020204" pitchFamily="34" charset="0"/>
            </a:endParaRPr>
          </a:p>
          <a:p>
            <a:pPr algn="ctr"/>
            <a:r>
              <a:rPr lang="en-US" sz="3000" dirty="0">
                <a:solidFill>
                  <a:schemeClr val="bg1"/>
                </a:solidFill>
                <a:latin typeface="Arial Black" panose="020B0A04020102020204" pitchFamily="34" charset="0"/>
              </a:rPr>
              <a:t>Thomas Rayner</a:t>
            </a:r>
            <a:endParaRPr lang="en-US" dirty="0">
              <a:solidFill>
                <a:schemeClr val="bg1"/>
              </a:solidFill>
            </a:endParaRPr>
          </a:p>
          <a:p>
            <a:pPr algn="ctr"/>
            <a:r>
              <a:rPr lang="en-US" dirty="0">
                <a:solidFill>
                  <a:schemeClr val="bg1"/>
                </a:solidFill>
              </a:rPr>
              <a:t>Certified Information Systems Security Professional (CISSP)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Sr Security Service Engineer @ Microsoft</a:t>
            </a:r>
          </a:p>
          <a:p>
            <a:pPr algn="ctr">
              <a:lnSpc>
                <a:spcPct val="100000"/>
              </a:lnSpc>
            </a:pPr>
            <a:endParaRPr lang="en-US" sz="900" dirty="0">
              <a:solidFill>
                <a:schemeClr val="bg1"/>
              </a:solidFill>
            </a:endParaRPr>
          </a:p>
          <a:p>
            <a:pPr algn="ctr"/>
            <a:r>
              <a:rPr lang="en-US" dirty="0">
                <a:solidFill>
                  <a:schemeClr val="bg1"/>
                </a:solidFill>
              </a:rPr>
              <a:t>@MrThomasRayner</a:t>
            </a:r>
          </a:p>
        </p:txBody>
      </p:sp>
    </p:spTree>
    <p:extLst>
      <p:ext uri="{BB962C8B-B14F-4D97-AF65-F5344CB8AC3E}">
        <p14:creationId xmlns:p14="http://schemas.microsoft.com/office/powerpoint/2010/main" val="37232673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EECA23-6C55-4A86-AA71-0D77D2297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Quantifiers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4F86F8-AECF-4F0A-AB6E-4C9EF6C76C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many of whatever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B8A8E2-168A-404A-B368-944438AA15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</p:spTree>
    <p:extLst>
      <p:ext uri="{BB962C8B-B14F-4D97-AF65-F5344CB8AC3E}">
        <p14:creationId xmlns:p14="http://schemas.microsoft.com/office/powerpoint/2010/main" val="42666565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9A49ED-416D-4286-A88B-9AD2CAF36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Quantifiers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C6D057-CF7D-4FB6-918B-00FABB77E7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en-US" sz="2200" dirty="0">
                <a:solidFill>
                  <a:srgbClr val="8B0000"/>
                </a:solidFill>
                <a:latin typeface="Consolas" panose="020B0609020204030204" pitchFamily="49" charset="0"/>
              </a:rPr>
              <a:t>omething.txt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en-US" sz="22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A9A9A9"/>
                </a:solidFill>
                <a:latin typeface="Consolas" panose="020B0609020204030204" pitchFamily="49" charset="0"/>
              </a:rPr>
              <a:t>-match</a:t>
            </a:r>
            <a:r>
              <a:rPr lang="en-US" sz="22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en-US" sz="2200" dirty="0">
                <a:solidFill>
                  <a:srgbClr val="8B0000"/>
                </a:solidFill>
                <a:latin typeface="Consolas" panose="020B0609020204030204" pitchFamily="49" charset="0"/>
              </a:rPr>
              <a:t>s*omething.txt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Hack NF" panose="020B0609030202020204" pitchFamily="50" charset="0"/>
              </a:rPr>
              <a:t>Returns True</a:t>
            </a:r>
          </a:p>
          <a:p>
            <a:pPr marL="0" indent="0">
              <a:buNone/>
            </a:pPr>
            <a:endParaRPr lang="en-US" sz="2200" dirty="0">
              <a:solidFill>
                <a:srgbClr val="333333"/>
              </a:solidFill>
              <a:latin typeface="Hack NF" panose="020B0609030202020204" pitchFamily="50" charset="0"/>
            </a:endParaRPr>
          </a:p>
        </p:txBody>
      </p:sp>
      <p:sp>
        <p:nvSpPr>
          <p:cNvPr id="23" name="Footer Placeholder 3">
            <a:extLst>
              <a:ext uri="{FF2B5EF4-FFF2-40B4-BE49-F238E27FC236}">
                <a16:creationId xmlns:a16="http://schemas.microsoft.com/office/drawing/2014/main" id="{FD49DDD9-D75F-4785-8BBF-4B90E5EFAC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@</a:t>
            </a:r>
            <a:r>
              <a:rPr lang="en-US" dirty="0" err="1"/>
              <a:t>MrThomasRayner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77502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9A49ED-416D-4286-A88B-9AD2CAF36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Quantifiers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C6D057-CF7D-4FB6-918B-00FABB77E7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en-US" sz="2200" dirty="0">
                <a:solidFill>
                  <a:srgbClr val="FF00FF"/>
                </a:solidFill>
                <a:highlight>
                  <a:srgbClr val="FF00FF"/>
                </a:highlight>
                <a:latin typeface="Consolas" panose="020B0609020204030204" pitchFamily="49" charset="0"/>
              </a:rPr>
              <a:t>_</a:t>
            </a:r>
            <a:r>
              <a:rPr lang="en-US" sz="2200" dirty="0">
                <a:solidFill>
                  <a:srgbClr val="8B0000"/>
                </a:solidFill>
                <a:highlight>
                  <a:srgbClr val="00FFFF"/>
                </a:highlight>
                <a:latin typeface="Consolas" panose="020B0609020204030204" pitchFamily="49" charset="0"/>
              </a:rPr>
              <a:t>omething.txt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en-US" sz="22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A9A9A9"/>
                </a:solidFill>
                <a:latin typeface="Consolas" panose="020B0609020204030204" pitchFamily="49" charset="0"/>
              </a:rPr>
              <a:t>-match</a:t>
            </a:r>
            <a:r>
              <a:rPr lang="en-US" sz="22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en-US" sz="2200" dirty="0">
                <a:solidFill>
                  <a:srgbClr val="8B0000"/>
                </a:solidFill>
                <a:highlight>
                  <a:srgbClr val="FF00FF"/>
                </a:highlight>
                <a:latin typeface="Consolas" panose="020B0609020204030204" pitchFamily="49" charset="0"/>
              </a:rPr>
              <a:t>s*</a:t>
            </a:r>
            <a:r>
              <a:rPr lang="en-US" sz="2200" dirty="0">
                <a:solidFill>
                  <a:srgbClr val="8B0000"/>
                </a:solidFill>
                <a:highlight>
                  <a:srgbClr val="00FFFF"/>
                </a:highlight>
                <a:latin typeface="Consolas" panose="020B0609020204030204" pitchFamily="49" charset="0"/>
              </a:rPr>
              <a:t>omething.txt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Hack NF" panose="020B0609030202020204" pitchFamily="50" charset="0"/>
              </a:rPr>
              <a:t>Returns True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25B14B-B867-40C3-BA36-32E00925E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@</a:t>
            </a:r>
            <a:r>
              <a:rPr lang="en-US" dirty="0" err="1"/>
              <a:t>MrThomasRayner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40574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9A49ED-416D-4286-A88B-9AD2CAF36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Quantifiers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C6D057-CF7D-4FB6-918B-00FABB77E7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en-US" sz="2200" dirty="0">
                <a:solidFill>
                  <a:srgbClr val="8B0000"/>
                </a:solidFill>
                <a:highlight>
                  <a:srgbClr val="00FF00"/>
                </a:highlight>
                <a:latin typeface="Consolas" panose="020B0609020204030204" pitchFamily="49" charset="0"/>
              </a:rPr>
              <a:t>omething.txt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en-US" sz="22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A9A9A9"/>
                </a:solidFill>
                <a:latin typeface="Consolas" panose="020B0609020204030204" pitchFamily="49" charset="0"/>
              </a:rPr>
              <a:t>-match</a:t>
            </a:r>
            <a:r>
              <a:rPr lang="en-US" sz="22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en-US" sz="2200" dirty="0">
                <a:solidFill>
                  <a:srgbClr val="8B0000"/>
                </a:solidFill>
                <a:highlight>
                  <a:srgbClr val="00FF00"/>
                </a:highlight>
                <a:latin typeface="Consolas" panose="020B0609020204030204" pitchFamily="49" charset="0"/>
              </a:rPr>
              <a:t>s*omething.txt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Hack NF" panose="020B0609030202020204" pitchFamily="50" charset="0"/>
              </a:rPr>
              <a:t>Returns True</a:t>
            </a: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latin typeface="Hack NF" panose="020B0609030202020204" pitchFamily="50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665C2B-8B74-4E81-99B6-68B97A1A92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@</a:t>
            </a:r>
            <a:r>
              <a:rPr lang="en-US" dirty="0" err="1"/>
              <a:t>MrThomasRayner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95335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9A49ED-416D-4286-A88B-9AD2CAF36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Quantifiers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C6D057-CF7D-4FB6-918B-00FABB77E7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en-US" sz="2200" dirty="0">
                <a:solidFill>
                  <a:srgbClr val="8B0000"/>
                </a:solidFill>
                <a:latin typeface="Consolas" panose="020B0609020204030204" pitchFamily="49" charset="0"/>
              </a:rPr>
              <a:t>omething.txt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en-US" sz="22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A9A9A9"/>
                </a:solidFill>
                <a:latin typeface="Consolas" panose="020B0609020204030204" pitchFamily="49" charset="0"/>
              </a:rPr>
              <a:t>-match</a:t>
            </a:r>
            <a:r>
              <a:rPr lang="en-US" sz="22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en-US" sz="2200" dirty="0">
                <a:solidFill>
                  <a:srgbClr val="8B0000"/>
                </a:solidFill>
                <a:latin typeface="Consolas" panose="020B0609020204030204" pitchFamily="49" charset="0"/>
              </a:rPr>
              <a:t>s*omething.txt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Hack NF" panose="020B0609030202020204" pitchFamily="50" charset="0"/>
              </a:rPr>
              <a:t>Returns True</a:t>
            </a:r>
          </a:p>
          <a:p>
            <a:pPr marL="0" indent="0">
              <a:buNone/>
            </a:pPr>
            <a:endParaRPr lang="en-US" sz="2200" dirty="0">
              <a:solidFill>
                <a:srgbClr val="000000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en-US" sz="2200" dirty="0">
                <a:solidFill>
                  <a:srgbClr val="8B0000"/>
                </a:solidFill>
                <a:latin typeface="Consolas" panose="020B0609020204030204" pitchFamily="49" charset="0"/>
              </a:rPr>
              <a:t>omething.txt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en-US" sz="22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A9A9A9"/>
                </a:solidFill>
                <a:latin typeface="Consolas" panose="020B0609020204030204" pitchFamily="49" charset="0"/>
              </a:rPr>
              <a:t>-match</a:t>
            </a:r>
            <a:r>
              <a:rPr lang="en-US" sz="22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en-US" sz="2200" dirty="0">
                <a:solidFill>
                  <a:srgbClr val="8B0000"/>
                </a:solidFill>
                <a:latin typeface="Consolas" panose="020B0609020204030204" pitchFamily="49" charset="0"/>
              </a:rPr>
              <a:t>s+omething.txt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Hack NF" panose="020B0609030202020204" pitchFamily="50" charset="0"/>
              </a:rPr>
              <a:t>Returns False</a:t>
            </a: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latin typeface="Hack NF" panose="020B0609030202020204" pitchFamily="50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665C2B-8B74-4E81-99B6-68B97A1A92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@</a:t>
            </a:r>
            <a:r>
              <a:rPr lang="en-US" dirty="0" err="1"/>
              <a:t>MrThomasRayner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44267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6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028313-D171-4038-AC82-6B529705BD8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45737" y="926081"/>
            <a:ext cx="6452528" cy="3169669"/>
          </a:xfrm>
          <a:solidFill>
            <a:schemeClr val="tx1">
              <a:alpha val="50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en-US" sz="3000" dirty="0">
                <a:solidFill>
                  <a:schemeClr val="bg1"/>
                </a:solidFill>
                <a:latin typeface="Arial Black" panose="020B0A04020102020204" pitchFamily="34" charset="0"/>
              </a:rPr>
              <a:t>Thomas Rayner</a:t>
            </a:r>
            <a:endParaRPr lang="en-US" dirty="0">
              <a:solidFill>
                <a:schemeClr val="bg1"/>
              </a:solidFill>
            </a:endParaRPr>
          </a:p>
          <a:p>
            <a:pPr algn="ctr"/>
            <a:r>
              <a:rPr lang="en-US" dirty="0">
                <a:solidFill>
                  <a:schemeClr val="bg1"/>
                </a:solidFill>
              </a:rPr>
              <a:t>Certified Information Systems Security Professional (CISSP)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Sr Security Service Engineer @ Microsoft</a:t>
            </a:r>
          </a:p>
          <a:p>
            <a:pPr algn="ctr">
              <a:lnSpc>
                <a:spcPct val="100000"/>
              </a:lnSpc>
            </a:pPr>
            <a:endParaRPr lang="en-US" sz="900" dirty="0">
              <a:solidFill>
                <a:schemeClr val="bg1"/>
              </a:solidFill>
            </a:endParaRPr>
          </a:p>
          <a:p>
            <a:pPr algn="ctr"/>
            <a:r>
              <a:rPr lang="en-US" dirty="0">
                <a:solidFill>
                  <a:schemeClr val="bg1"/>
                </a:solidFill>
              </a:rPr>
              <a:t>@MrThomasRayner</a:t>
            </a:r>
          </a:p>
        </p:txBody>
      </p:sp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4D345266-9DFE-4A6E-9838-7C6E261108CB}"/>
              </a:ext>
            </a:extLst>
          </p:cNvPr>
          <p:cNvGraphicFramePr>
            <a:graphicFrameLocks noGrp="1"/>
          </p:cNvGraphicFramePr>
          <p:nvPr/>
        </p:nvGraphicFramePr>
        <p:xfrm>
          <a:off x="1524000" y="2937260"/>
          <a:ext cx="6096000" cy="12306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1244121264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367536682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bg1"/>
                          </a:solidFill>
                        </a:rPr>
                        <a:t>thomasrayner.ca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bg1"/>
                          </a:solidFill>
                        </a:rPr>
                        <a:t>PowerShell Discord/Slack</a:t>
                      </a:r>
                    </a:p>
                    <a:p>
                      <a:pPr algn="ctr"/>
                      <a:r>
                        <a:rPr lang="en-US" sz="900" b="0" dirty="0">
                          <a:solidFill>
                            <a:schemeClr val="bg1"/>
                          </a:solidFill>
                        </a:rPr>
                        <a:t>aka.ms/psdiscord</a:t>
                      </a:r>
                    </a:p>
                    <a:p>
                      <a:pPr algn="ctr"/>
                      <a:r>
                        <a:rPr lang="en-US" sz="900" b="0" dirty="0">
                          <a:solidFill>
                            <a:schemeClr val="bg1"/>
                          </a:solidFill>
                        </a:rPr>
                        <a:t>aka.ms/psslack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6266542"/>
                  </a:ext>
                </a:extLst>
              </a:tr>
              <a:tr h="590550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bg1"/>
                          </a:solidFill>
                        </a:rPr>
                        <a:t>github.com/</a:t>
                      </a:r>
                      <a:r>
                        <a:rPr lang="en-US" sz="1800" b="0" dirty="0" err="1">
                          <a:solidFill>
                            <a:schemeClr val="bg1"/>
                          </a:solidFill>
                        </a:rPr>
                        <a:t>thomasrayner</a:t>
                      </a:r>
                      <a:endParaRPr lang="en-US" sz="18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solidFill>
                            <a:schemeClr val="bg1"/>
                          </a:solidFill>
                        </a:rPr>
                        <a:t>pluralsight.com/authors/</a:t>
                      </a:r>
                      <a:r>
                        <a:rPr lang="en-US" sz="1200" b="0" dirty="0" err="1">
                          <a:solidFill>
                            <a:schemeClr val="bg1"/>
                          </a:solidFill>
                        </a:rPr>
                        <a:t>thomas-rayner</a:t>
                      </a:r>
                      <a:endParaRPr lang="en-US" sz="1200" b="0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endParaRPr lang="en-US" sz="18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26623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261714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9A49ED-416D-4286-A88B-9AD2CAF36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Quantifiers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C6D057-CF7D-4FB6-918B-00FABB77E7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en-US" sz="2200" dirty="0">
                <a:solidFill>
                  <a:srgbClr val="8B0000"/>
                </a:solidFill>
                <a:latin typeface="Consolas" panose="020B0609020204030204" pitchFamily="49" charset="0"/>
              </a:rPr>
              <a:t>omething.txt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en-US" sz="22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A9A9A9"/>
                </a:solidFill>
                <a:latin typeface="Consolas" panose="020B0609020204030204" pitchFamily="49" charset="0"/>
              </a:rPr>
              <a:t>-match</a:t>
            </a:r>
            <a:r>
              <a:rPr lang="en-US" sz="22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en-US" sz="2200" dirty="0">
                <a:solidFill>
                  <a:srgbClr val="8B0000"/>
                </a:solidFill>
                <a:latin typeface="Consolas" panose="020B0609020204030204" pitchFamily="49" charset="0"/>
              </a:rPr>
              <a:t>s*omething.txt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Hack NF" panose="020B0609030202020204" pitchFamily="50" charset="0"/>
              </a:rPr>
              <a:t>Returns True</a:t>
            </a:r>
          </a:p>
          <a:p>
            <a:pPr marL="0" indent="0">
              <a:buNone/>
            </a:pPr>
            <a:endParaRPr lang="en-US" sz="2200" dirty="0">
              <a:solidFill>
                <a:srgbClr val="000000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en-US" sz="2200" dirty="0">
                <a:solidFill>
                  <a:srgbClr val="8B0000"/>
                </a:solidFill>
                <a:highlight>
                  <a:srgbClr val="00FFFF"/>
                </a:highlight>
                <a:latin typeface="Consolas" panose="020B0609020204030204" pitchFamily="49" charset="0"/>
              </a:rPr>
              <a:t>omething.txt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en-US" sz="22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A9A9A9"/>
                </a:solidFill>
                <a:latin typeface="Consolas" panose="020B0609020204030204" pitchFamily="49" charset="0"/>
              </a:rPr>
              <a:t>-match</a:t>
            </a:r>
            <a:r>
              <a:rPr lang="en-US" sz="22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en-US" sz="2200" dirty="0">
                <a:solidFill>
                  <a:srgbClr val="8B0000"/>
                </a:solidFill>
                <a:highlight>
                  <a:srgbClr val="FF00FF"/>
                </a:highlight>
                <a:latin typeface="Consolas" panose="020B0609020204030204" pitchFamily="49" charset="0"/>
              </a:rPr>
              <a:t>s+</a:t>
            </a:r>
            <a:r>
              <a:rPr lang="en-US" sz="2200" dirty="0">
                <a:solidFill>
                  <a:srgbClr val="8B0000"/>
                </a:solidFill>
                <a:highlight>
                  <a:srgbClr val="00FFFF"/>
                </a:highlight>
                <a:latin typeface="Consolas" panose="020B0609020204030204" pitchFamily="49" charset="0"/>
              </a:rPr>
              <a:t>omething.txt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Hack NF" panose="020B0609030202020204" pitchFamily="50" charset="0"/>
              </a:rPr>
              <a:t>Returns False</a:t>
            </a:r>
          </a:p>
          <a:p>
            <a:pPr marL="0" indent="0">
              <a:buNone/>
            </a:pPr>
            <a:endParaRPr lang="en-US" sz="2200" dirty="0">
              <a:solidFill>
                <a:srgbClr val="000000"/>
              </a:solidFill>
              <a:latin typeface="Hack NF" panose="020B0609030202020204" pitchFamily="50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665C2B-8B74-4E81-99B6-68B97A1A92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@</a:t>
            </a:r>
            <a:r>
              <a:rPr lang="en-US" dirty="0" err="1"/>
              <a:t>MrThomasRayner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0060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9A49ED-416D-4286-A88B-9AD2CAF36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Quantifiers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C6D057-CF7D-4FB6-918B-00FABB77E7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en-US" sz="2200" dirty="0">
                <a:solidFill>
                  <a:srgbClr val="8B0000"/>
                </a:solidFill>
                <a:latin typeface="Consolas" panose="020B0609020204030204" pitchFamily="49" charset="0"/>
              </a:rPr>
              <a:t>omething.txt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en-US" sz="22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A9A9A9"/>
                </a:solidFill>
                <a:latin typeface="Consolas" panose="020B0609020204030204" pitchFamily="49" charset="0"/>
              </a:rPr>
              <a:t>-match</a:t>
            </a:r>
            <a:r>
              <a:rPr lang="en-US" sz="22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en-US" sz="2200" dirty="0">
                <a:solidFill>
                  <a:srgbClr val="8B0000"/>
                </a:solidFill>
                <a:latin typeface="Consolas" panose="020B0609020204030204" pitchFamily="49" charset="0"/>
              </a:rPr>
              <a:t>s*omething.txt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Hack NF" panose="020B0609030202020204" pitchFamily="50" charset="0"/>
              </a:rPr>
              <a:t>Returns True</a:t>
            </a:r>
          </a:p>
          <a:p>
            <a:pPr marL="0" indent="0">
              <a:buNone/>
            </a:pPr>
            <a:endParaRPr lang="en-US" sz="2200" dirty="0">
              <a:solidFill>
                <a:srgbClr val="000000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en-US" sz="2200" dirty="0">
                <a:solidFill>
                  <a:srgbClr val="8B0000"/>
                </a:solidFill>
                <a:latin typeface="Consolas" panose="020B0609020204030204" pitchFamily="49" charset="0"/>
              </a:rPr>
              <a:t>omething.txt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en-US" sz="22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A9A9A9"/>
                </a:solidFill>
                <a:latin typeface="Consolas" panose="020B0609020204030204" pitchFamily="49" charset="0"/>
              </a:rPr>
              <a:t>-match</a:t>
            </a:r>
            <a:r>
              <a:rPr lang="en-US" sz="22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en-US" sz="2200" dirty="0">
                <a:solidFill>
                  <a:srgbClr val="8B0000"/>
                </a:solidFill>
                <a:highlight>
                  <a:srgbClr val="FF0000"/>
                </a:highlight>
                <a:latin typeface="Consolas" panose="020B0609020204030204" pitchFamily="49" charset="0"/>
              </a:rPr>
              <a:t>s+omething.txt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Hack NF" panose="020B0609030202020204" pitchFamily="50" charset="0"/>
              </a:rPr>
              <a:t>Returns False</a:t>
            </a: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latin typeface="Hack NF" panose="020B0609030202020204" pitchFamily="50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665C2B-8B74-4E81-99B6-68B97A1A92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@</a:t>
            </a:r>
            <a:r>
              <a:rPr lang="en-US" dirty="0" err="1"/>
              <a:t>MrThomasRayner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69001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9A49ED-416D-4286-A88B-9AD2CAF36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Quantifiers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C6D057-CF7D-4FB6-918B-00FABB77E7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en-US" sz="2400" dirty="0">
                <a:solidFill>
                  <a:srgbClr val="8B0000"/>
                </a:solidFill>
                <a:latin typeface="Consolas" panose="020B0609020204030204" pitchFamily="49" charset="0"/>
              </a:rPr>
              <a:t>omething.txt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en-US" sz="24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A9A9A9"/>
                </a:solidFill>
                <a:latin typeface="Consolas" panose="020B0609020204030204" pitchFamily="49" charset="0"/>
              </a:rPr>
              <a:t>-match</a:t>
            </a:r>
            <a:r>
              <a:rPr lang="en-US" sz="24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en-US" sz="2400" dirty="0">
                <a:solidFill>
                  <a:srgbClr val="8B0000"/>
                </a:solidFill>
                <a:latin typeface="Consolas" panose="020B0609020204030204" pitchFamily="49" charset="0"/>
              </a:rPr>
              <a:t>s*omething.txt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Returns True</a:t>
            </a: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en-US" sz="2400" dirty="0">
                <a:solidFill>
                  <a:srgbClr val="8B0000"/>
                </a:solidFill>
                <a:latin typeface="Consolas" panose="020B0609020204030204" pitchFamily="49" charset="0"/>
              </a:rPr>
              <a:t>omething.txt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en-US" sz="24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A9A9A9"/>
                </a:solidFill>
                <a:latin typeface="Consolas" panose="020B0609020204030204" pitchFamily="49" charset="0"/>
              </a:rPr>
              <a:t>-match</a:t>
            </a:r>
            <a:r>
              <a:rPr lang="en-US" sz="24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en-US" sz="2400" dirty="0">
                <a:solidFill>
                  <a:srgbClr val="8B0000"/>
                </a:solidFill>
                <a:latin typeface="Consolas" panose="020B0609020204030204" pitchFamily="49" charset="0"/>
              </a:rPr>
              <a:t>s+omething.txt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Returns False</a:t>
            </a: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en-US" sz="2400" dirty="0">
                <a:solidFill>
                  <a:srgbClr val="8B0000"/>
                </a:solidFill>
                <a:latin typeface="Consolas" panose="020B0609020204030204" pitchFamily="49" charset="0"/>
              </a:rPr>
              <a:t>something.txt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en-US" sz="24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A9A9A9"/>
                </a:solidFill>
                <a:latin typeface="Consolas" panose="020B0609020204030204" pitchFamily="49" charset="0"/>
              </a:rPr>
              <a:t>-match</a:t>
            </a:r>
            <a:r>
              <a:rPr lang="en-US" sz="24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en-US" sz="2400" dirty="0" err="1">
                <a:solidFill>
                  <a:srgbClr val="8B0000"/>
                </a:solidFill>
                <a:latin typeface="Consolas" panose="020B0609020204030204" pitchFamily="49" charset="0"/>
              </a:rPr>
              <a:t>s?omething.txt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Returns True</a:t>
            </a: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latin typeface="Hack NF" panose="020B0609030202020204" pitchFamily="50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665C2B-8B74-4E81-99B6-68B97A1A92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@</a:t>
            </a:r>
            <a:r>
              <a:rPr lang="en-US" dirty="0" err="1"/>
              <a:t>MrThomasRayner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56371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9A49ED-416D-4286-A88B-9AD2CAF36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Quantifiers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C6D057-CF7D-4FB6-918B-00FABB77E7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en-US" sz="2400" dirty="0">
                <a:solidFill>
                  <a:srgbClr val="8B0000"/>
                </a:solidFill>
                <a:latin typeface="Consolas" panose="020B0609020204030204" pitchFamily="49" charset="0"/>
              </a:rPr>
              <a:t>omething.txt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en-US" sz="24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A9A9A9"/>
                </a:solidFill>
                <a:latin typeface="Consolas" panose="020B0609020204030204" pitchFamily="49" charset="0"/>
              </a:rPr>
              <a:t>-match</a:t>
            </a:r>
            <a:r>
              <a:rPr lang="en-US" sz="24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en-US" sz="2400" dirty="0">
                <a:solidFill>
                  <a:srgbClr val="8B0000"/>
                </a:solidFill>
                <a:latin typeface="Consolas" panose="020B0609020204030204" pitchFamily="49" charset="0"/>
              </a:rPr>
              <a:t>s*omething.txt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Returns True</a:t>
            </a: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en-US" sz="2400" dirty="0">
                <a:solidFill>
                  <a:srgbClr val="8B0000"/>
                </a:solidFill>
                <a:latin typeface="Consolas" panose="020B0609020204030204" pitchFamily="49" charset="0"/>
              </a:rPr>
              <a:t>omething.txt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en-US" sz="24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A9A9A9"/>
                </a:solidFill>
                <a:latin typeface="Consolas" panose="020B0609020204030204" pitchFamily="49" charset="0"/>
              </a:rPr>
              <a:t>-match</a:t>
            </a:r>
            <a:r>
              <a:rPr lang="en-US" sz="24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en-US" sz="2400" dirty="0">
                <a:solidFill>
                  <a:srgbClr val="8B0000"/>
                </a:solidFill>
                <a:latin typeface="Consolas" panose="020B0609020204030204" pitchFamily="49" charset="0"/>
              </a:rPr>
              <a:t>s+omething.txt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Returns False</a:t>
            </a: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en-US" sz="2400" dirty="0">
                <a:solidFill>
                  <a:srgbClr val="8B0000"/>
                </a:solidFill>
                <a:highlight>
                  <a:srgbClr val="FF00FF"/>
                </a:highlight>
                <a:latin typeface="Consolas" panose="020B0609020204030204" pitchFamily="49" charset="0"/>
              </a:rPr>
              <a:t>s</a:t>
            </a:r>
            <a:r>
              <a:rPr lang="en-US" sz="2400" dirty="0">
                <a:solidFill>
                  <a:srgbClr val="8B0000"/>
                </a:solidFill>
                <a:highlight>
                  <a:srgbClr val="00FFFF"/>
                </a:highlight>
                <a:latin typeface="Consolas" panose="020B0609020204030204" pitchFamily="49" charset="0"/>
              </a:rPr>
              <a:t>omething.txt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en-US" sz="24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A9A9A9"/>
                </a:solidFill>
                <a:latin typeface="Consolas" panose="020B0609020204030204" pitchFamily="49" charset="0"/>
              </a:rPr>
              <a:t>-match</a:t>
            </a:r>
            <a:r>
              <a:rPr lang="en-US" sz="24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en-US" sz="2400" dirty="0" err="1">
                <a:solidFill>
                  <a:srgbClr val="8B0000"/>
                </a:solidFill>
                <a:highlight>
                  <a:srgbClr val="FF00FF"/>
                </a:highlight>
                <a:latin typeface="Consolas" panose="020B0609020204030204" pitchFamily="49" charset="0"/>
              </a:rPr>
              <a:t>s?</a:t>
            </a:r>
            <a:r>
              <a:rPr lang="en-US" sz="2400" dirty="0" err="1">
                <a:solidFill>
                  <a:srgbClr val="8B0000"/>
                </a:solidFill>
                <a:highlight>
                  <a:srgbClr val="00FFFF"/>
                </a:highlight>
                <a:latin typeface="Consolas" panose="020B0609020204030204" pitchFamily="49" charset="0"/>
              </a:rPr>
              <a:t>omething.txt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Returns True</a:t>
            </a: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latin typeface="Hack NF" panose="020B0609030202020204" pitchFamily="50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665C2B-8B74-4E81-99B6-68B97A1A92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@</a:t>
            </a:r>
            <a:r>
              <a:rPr lang="en-US" dirty="0" err="1"/>
              <a:t>MrThomasRayner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45534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9A49ED-416D-4286-A88B-9AD2CAF36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Quantifiers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C6D057-CF7D-4FB6-918B-00FABB77E7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en-US" sz="2400" dirty="0">
                <a:solidFill>
                  <a:srgbClr val="8B0000"/>
                </a:solidFill>
                <a:latin typeface="Consolas" panose="020B0609020204030204" pitchFamily="49" charset="0"/>
              </a:rPr>
              <a:t>omething.txt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en-US" sz="24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A9A9A9"/>
                </a:solidFill>
                <a:latin typeface="Consolas" panose="020B0609020204030204" pitchFamily="49" charset="0"/>
              </a:rPr>
              <a:t>-match</a:t>
            </a:r>
            <a:r>
              <a:rPr lang="en-US" sz="24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en-US" sz="2400" dirty="0">
                <a:solidFill>
                  <a:srgbClr val="8B0000"/>
                </a:solidFill>
                <a:latin typeface="Consolas" panose="020B0609020204030204" pitchFamily="49" charset="0"/>
              </a:rPr>
              <a:t>s*omething.txt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Returns True</a:t>
            </a: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en-US" sz="2400" dirty="0">
                <a:solidFill>
                  <a:srgbClr val="8B0000"/>
                </a:solidFill>
                <a:latin typeface="Consolas" panose="020B0609020204030204" pitchFamily="49" charset="0"/>
              </a:rPr>
              <a:t>omething.txt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en-US" sz="24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A9A9A9"/>
                </a:solidFill>
                <a:latin typeface="Consolas" panose="020B0609020204030204" pitchFamily="49" charset="0"/>
              </a:rPr>
              <a:t>-match</a:t>
            </a:r>
            <a:r>
              <a:rPr lang="en-US" sz="24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en-US" sz="2400" dirty="0">
                <a:solidFill>
                  <a:srgbClr val="8B0000"/>
                </a:solidFill>
                <a:latin typeface="Consolas" panose="020B0609020204030204" pitchFamily="49" charset="0"/>
              </a:rPr>
              <a:t>s+omething.txt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Returns False</a:t>
            </a: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en-US" sz="2400" dirty="0">
                <a:solidFill>
                  <a:srgbClr val="8B0000"/>
                </a:solidFill>
                <a:highlight>
                  <a:srgbClr val="00FF00"/>
                </a:highlight>
                <a:latin typeface="Consolas" panose="020B0609020204030204" pitchFamily="49" charset="0"/>
              </a:rPr>
              <a:t>something.txt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en-US" sz="24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A9A9A9"/>
                </a:solidFill>
                <a:latin typeface="Consolas" panose="020B0609020204030204" pitchFamily="49" charset="0"/>
              </a:rPr>
              <a:t>-match</a:t>
            </a:r>
            <a:r>
              <a:rPr lang="en-US" sz="24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en-US" sz="2400" dirty="0" err="1">
                <a:solidFill>
                  <a:srgbClr val="8B0000"/>
                </a:solidFill>
                <a:highlight>
                  <a:srgbClr val="00FF00"/>
                </a:highlight>
                <a:latin typeface="Consolas" panose="020B0609020204030204" pitchFamily="49" charset="0"/>
              </a:rPr>
              <a:t>s?omething.txt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Returns True</a:t>
            </a: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latin typeface="Hack NF" panose="020B0609030202020204" pitchFamily="50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665C2B-8B74-4E81-99B6-68B97A1A92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@</a:t>
            </a:r>
            <a:r>
              <a:rPr lang="en-US" dirty="0" err="1"/>
              <a:t>MrThomasRayner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34677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9A49ED-416D-4286-A88B-9AD2CAF36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Quantifiers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C6D057-CF7D-4FB6-918B-00FABB77E7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en-US" sz="2400" dirty="0">
                <a:solidFill>
                  <a:srgbClr val="8B0000"/>
                </a:solidFill>
                <a:latin typeface="Consolas" panose="020B0609020204030204" pitchFamily="49" charset="0"/>
              </a:rPr>
              <a:t>omething.txt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en-US" sz="24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A9A9A9"/>
                </a:solidFill>
                <a:latin typeface="Consolas" panose="020B0609020204030204" pitchFamily="49" charset="0"/>
              </a:rPr>
              <a:t>-match</a:t>
            </a:r>
            <a:r>
              <a:rPr lang="en-US" sz="24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en-US" sz="2400" dirty="0">
                <a:solidFill>
                  <a:srgbClr val="8B0000"/>
                </a:solidFill>
                <a:latin typeface="Consolas" panose="020B0609020204030204" pitchFamily="49" charset="0"/>
              </a:rPr>
              <a:t>s*omething.txt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Returns True</a:t>
            </a: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en-US" sz="2400" dirty="0">
                <a:solidFill>
                  <a:srgbClr val="8B0000"/>
                </a:solidFill>
                <a:latin typeface="Consolas" panose="020B0609020204030204" pitchFamily="49" charset="0"/>
              </a:rPr>
              <a:t>omething.txt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en-US" sz="24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A9A9A9"/>
                </a:solidFill>
                <a:latin typeface="Consolas" panose="020B0609020204030204" pitchFamily="49" charset="0"/>
              </a:rPr>
              <a:t>-match</a:t>
            </a:r>
            <a:r>
              <a:rPr lang="en-US" sz="24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en-US" sz="2400" dirty="0">
                <a:solidFill>
                  <a:srgbClr val="8B0000"/>
                </a:solidFill>
                <a:latin typeface="Consolas" panose="020B0609020204030204" pitchFamily="49" charset="0"/>
              </a:rPr>
              <a:t>s+omething.txt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Returns False</a:t>
            </a: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en-US" sz="2400" dirty="0">
                <a:solidFill>
                  <a:srgbClr val="8B0000"/>
                </a:solidFill>
                <a:latin typeface="Consolas" panose="020B0609020204030204" pitchFamily="49" charset="0"/>
              </a:rPr>
              <a:t>something.txt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en-US" sz="24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A9A9A9"/>
                </a:solidFill>
                <a:latin typeface="Consolas" panose="020B0609020204030204" pitchFamily="49" charset="0"/>
              </a:rPr>
              <a:t>-match</a:t>
            </a:r>
            <a:r>
              <a:rPr lang="en-US" sz="24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en-US" sz="2400" dirty="0" err="1">
                <a:solidFill>
                  <a:srgbClr val="8B0000"/>
                </a:solidFill>
                <a:latin typeface="Consolas" panose="020B0609020204030204" pitchFamily="49" charset="0"/>
              </a:rPr>
              <a:t>s?omething.txt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Returns True</a:t>
            </a: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latin typeface="Hack NF" panose="020B0609030202020204" pitchFamily="50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665C2B-8B74-4E81-99B6-68B97A1A92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@</a:t>
            </a:r>
            <a:r>
              <a:rPr lang="en-US" dirty="0" err="1"/>
              <a:t>MrThomasRayner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06086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13F4B-A43C-4D72-B48A-33BF251E5F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Special Symbols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8CF51C-BB7E-4B24-A86F-C8A177D478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^\where things </a:t>
            </a:r>
            <a:r>
              <a:rPr lang="en-US" dirty="0" err="1"/>
              <a:t>st</a:t>
            </a:r>
            <a:r>
              <a:rPr lang="en-US" dirty="0"/>
              <a:t>\Art getting \weir\d$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7014B5-7413-434A-90EE-202FB986E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</p:spTree>
    <p:extLst>
      <p:ext uri="{BB962C8B-B14F-4D97-AF65-F5344CB8AC3E}">
        <p14:creationId xmlns:p14="http://schemas.microsoft.com/office/powerpoint/2010/main" val="15804947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E423A-EB51-4BFF-AA05-27C247E97C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quick Refresher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9413F8-60D3-44FF-8591-CBDDF812EB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28600" y="1570482"/>
            <a:ext cx="4268788" cy="3023744"/>
          </a:xfrm>
        </p:spPr>
        <p:txBody>
          <a:bodyPr>
            <a:normAutofit/>
          </a:bodyPr>
          <a:lstStyle/>
          <a:p>
            <a:r>
              <a:rPr lang="en-US" dirty="0"/>
              <a:t>^	Start of line</a:t>
            </a:r>
          </a:p>
          <a:p>
            <a:r>
              <a:rPr lang="en-US" dirty="0"/>
              <a:t>$	End of line</a:t>
            </a:r>
          </a:p>
          <a:p>
            <a:r>
              <a:rPr lang="en-US" dirty="0"/>
              <a:t>\A	Start of string</a:t>
            </a:r>
          </a:p>
          <a:p>
            <a:r>
              <a:rPr lang="en-US" dirty="0"/>
              <a:t>\z	End of string</a:t>
            </a:r>
          </a:p>
          <a:p>
            <a:r>
              <a:rPr lang="en-US" dirty="0"/>
              <a:t>.		Any single character</a:t>
            </a:r>
          </a:p>
          <a:p>
            <a:r>
              <a:rPr lang="en-US" dirty="0"/>
              <a:t>\s	Any whitespace char</a:t>
            </a:r>
          </a:p>
          <a:p>
            <a:r>
              <a:rPr lang="en-US" dirty="0"/>
              <a:t>\S	Any non-whitespace char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9873E71-9F5D-4B8C-9912-0174D1BE44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5025" y="1570481"/>
            <a:ext cx="4268788" cy="3023744"/>
          </a:xfrm>
        </p:spPr>
        <p:txBody>
          <a:bodyPr>
            <a:normAutofit/>
          </a:bodyPr>
          <a:lstStyle/>
          <a:p>
            <a:r>
              <a:rPr lang="en-US" dirty="0"/>
              <a:t>\d	Any digit</a:t>
            </a:r>
          </a:p>
          <a:p>
            <a:r>
              <a:rPr lang="en-US" dirty="0"/>
              <a:t>\D	Any non-digit</a:t>
            </a:r>
          </a:p>
          <a:p>
            <a:r>
              <a:rPr lang="en-US" dirty="0"/>
              <a:t>\w	Any word char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letter, number, underscore</a:t>
            </a:r>
          </a:p>
          <a:p>
            <a:r>
              <a:rPr lang="en-US" dirty="0"/>
              <a:t>\W	Any non-word char</a:t>
            </a:r>
          </a:p>
          <a:p>
            <a:r>
              <a:rPr lang="en-US" dirty="0"/>
              <a:t>\b	Any word boundary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71AF94-EC4E-475B-89D2-12899FA89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</p:spTree>
    <p:extLst>
      <p:ext uri="{BB962C8B-B14F-4D97-AF65-F5344CB8AC3E}">
        <p14:creationId xmlns:p14="http://schemas.microsoft.com/office/powerpoint/2010/main" val="13097973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6CA34E-3B18-4320-BD00-D9F819E2BF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Special Symbols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428F78-AD98-4A44-B389-9CA71A7496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386" y="1168432"/>
            <a:ext cx="7543800" cy="3460718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en-US" dirty="0">
                <a:solidFill>
                  <a:srgbClr val="8B0000"/>
                </a:solidFill>
                <a:latin typeface="Consolas" panose="020B0609020204030204" pitchFamily="49" charset="0"/>
              </a:rPr>
              <a:t>something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A9A9A9"/>
                </a:solidFill>
                <a:latin typeface="Consolas" panose="020B0609020204030204" pitchFamily="49" charset="0"/>
              </a:rPr>
              <a:t>-match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en-US" dirty="0" err="1">
                <a:solidFill>
                  <a:srgbClr val="8B0000"/>
                </a:solidFill>
                <a:latin typeface="Consolas" panose="020B0609020204030204" pitchFamily="49" charset="0"/>
              </a:rPr>
              <a:t>some.hing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endParaRPr lang="en-US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/>
              <a:t>Returns True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42E740-B614-4090-AD1A-E0FDD92BFC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</p:spTree>
    <p:extLst>
      <p:ext uri="{BB962C8B-B14F-4D97-AF65-F5344CB8AC3E}">
        <p14:creationId xmlns:p14="http://schemas.microsoft.com/office/powerpoint/2010/main" val="16507373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6CA34E-3B18-4320-BD00-D9F819E2BF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Special Symbols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428F78-AD98-4A44-B389-9CA71A7496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386" y="1168432"/>
            <a:ext cx="7543800" cy="3460718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en-US" dirty="0">
                <a:solidFill>
                  <a:srgbClr val="8B0000"/>
                </a:solidFill>
                <a:highlight>
                  <a:srgbClr val="FF00FF"/>
                </a:highlight>
                <a:latin typeface="Consolas" panose="020B0609020204030204" pitchFamily="49" charset="0"/>
              </a:rPr>
              <a:t>some</a:t>
            </a:r>
            <a:r>
              <a:rPr lang="en-US" dirty="0">
                <a:solidFill>
                  <a:srgbClr val="8B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8B0000"/>
                </a:solidFill>
                <a:highlight>
                  <a:srgbClr val="00FFFF"/>
                </a:highlight>
                <a:latin typeface="Consolas" panose="020B0609020204030204" pitchFamily="49" charset="0"/>
              </a:rPr>
              <a:t>hing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A9A9A9"/>
                </a:solidFill>
                <a:latin typeface="Consolas" panose="020B0609020204030204" pitchFamily="49" charset="0"/>
              </a:rPr>
              <a:t>-match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en-US" dirty="0" err="1">
                <a:solidFill>
                  <a:srgbClr val="8B0000"/>
                </a:solidFill>
                <a:highlight>
                  <a:srgbClr val="FF00FF"/>
                </a:highlight>
                <a:latin typeface="Consolas" panose="020B0609020204030204" pitchFamily="49" charset="0"/>
              </a:rPr>
              <a:t>some</a:t>
            </a:r>
            <a:r>
              <a:rPr lang="en-US" dirty="0" err="1">
                <a:solidFill>
                  <a:srgbClr val="8B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8B0000"/>
                </a:solidFill>
                <a:highlight>
                  <a:srgbClr val="00FFFF"/>
                </a:highlight>
                <a:latin typeface="Consolas" panose="020B0609020204030204" pitchFamily="49" charset="0"/>
              </a:rPr>
              <a:t>hing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endParaRPr lang="en-US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/>
              <a:t>Returns True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42E740-B614-4090-AD1A-E0FDD92BFC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</p:spTree>
    <p:extLst>
      <p:ext uri="{BB962C8B-B14F-4D97-AF65-F5344CB8AC3E}">
        <p14:creationId xmlns:p14="http://schemas.microsoft.com/office/powerpoint/2010/main" val="21557236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EECA23-6C55-4A86-AA71-0D77D2297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 For Noobs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4F86F8-AECF-4F0A-AB6E-4C9EF6C76C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Just in case you missed it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B8A8E2-168A-404A-B368-944438AA15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</p:spTree>
    <p:extLst>
      <p:ext uri="{BB962C8B-B14F-4D97-AF65-F5344CB8AC3E}">
        <p14:creationId xmlns:p14="http://schemas.microsoft.com/office/powerpoint/2010/main" val="27246667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6CA34E-3B18-4320-BD00-D9F819E2BF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Special Symbols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428F78-AD98-4A44-B389-9CA71A7496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386" y="1168432"/>
            <a:ext cx="7543800" cy="3460718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en-US" dirty="0">
                <a:solidFill>
                  <a:srgbClr val="8B0000"/>
                </a:solidFill>
                <a:highlight>
                  <a:srgbClr val="00FF00"/>
                </a:highlight>
                <a:latin typeface="Consolas" panose="020B0609020204030204" pitchFamily="49" charset="0"/>
              </a:rPr>
              <a:t>something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A9A9A9"/>
                </a:solidFill>
                <a:latin typeface="Consolas" panose="020B0609020204030204" pitchFamily="49" charset="0"/>
              </a:rPr>
              <a:t>-match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en-US" dirty="0" err="1">
                <a:solidFill>
                  <a:srgbClr val="8B0000"/>
                </a:solidFill>
                <a:highlight>
                  <a:srgbClr val="00FF00"/>
                </a:highlight>
                <a:latin typeface="Consolas" panose="020B0609020204030204" pitchFamily="49" charset="0"/>
              </a:rPr>
              <a:t>some.hing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endParaRPr lang="en-US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/>
              <a:t>Returns True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42E740-B614-4090-AD1A-E0FDD92BFC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</p:spTree>
    <p:extLst>
      <p:ext uri="{BB962C8B-B14F-4D97-AF65-F5344CB8AC3E}">
        <p14:creationId xmlns:p14="http://schemas.microsoft.com/office/powerpoint/2010/main" val="24630125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6CA34E-3B18-4320-BD00-D9F819E2BF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Special Symbols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428F78-AD98-4A44-B389-9CA71A7496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386" y="1168432"/>
            <a:ext cx="7543800" cy="3460718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en-US" dirty="0">
                <a:solidFill>
                  <a:srgbClr val="8B0000"/>
                </a:solidFill>
                <a:latin typeface="Consolas" panose="020B0609020204030204" pitchFamily="49" charset="0"/>
              </a:rPr>
              <a:t>something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A9A9A9"/>
                </a:solidFill>
                <a:latin typeface="Consolas" panose="020B0609020204030204" pitchFamily="49" charset="0"/>
              </a:rPr>
              <a:t>-match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en-US" dirty="0" err="1">
                <a:solidFill>
                  <a:srgbClr val="8B0000"/>
                </a:solidFill>
                <a:latin typeface="Consolas" panose="020B0609020204030204" pitchFamily="49" charset="0"/>
              </a:rPr>
              <a:t>some.hing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endParaRPr lang="en-US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/>
              <a:t>Returns True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en-US" dirty="0">
                <a:solidFill>
                  <a:srgbClr val="8B0000"/>
                </a:solidFill>
                <a:latin typeface="Consolas" panose="020B0609020204030204" pitchFamily="49" charset="0"/>
              </a:rPr>
              <a:t>123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A9A9A9"/>
                </a:solidFill>
                <a:latin typeface="Consolas" panose="020B0609020204030204" pitchFamily="49" charset="0"/>
              </a:rPr>
              <a:t>-match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en-US" dirty="0">
                <a:solidFill>
                  <a:srgbClr val="8B0000"/>
                </a:solidFill>
                <a:latin typeface="Consolas" panose="020B0609020204030204" pitchFamily="49" charset="0"/>
              </a:rPr>
              <a:t>\d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</a:p>
          <a:p>
            <a:pPr marL="0" indent="0">
              <a:buNone/>
            </a:pPr>
            <a:r>
              <a:rPr lang="en-US" dirty="0"/>
              <a:t>Returns True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42E740-B614-4090-AD1A-E0FDD92BFC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</p:spTree>
    <p:extLst>
      <p:ext uri="{BB962C8B-B14F-4D97-AF65-F5344CB8AC3E}">
        <p14:creationId xmlns:p14="http://schemas.microsoft.com/office/powerpoint/2010/main" val="25586009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6CA34E-3B18-4320-BD00-D9F819E2BF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Special Symbols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428F78-AD98-4A44-B389-9CA71A7496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386" y="1168432"/>
            <a:ext cx="7543800" cy="3460718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en-US" dirty="0">
                <a:solidFill>
                  <a:srgbClr val="8B0000"/>
                </a:solidFill>
                <a:latin typeface="Consolas" panose="020B0609020204030204" pitchFamily="49" charset="0"/>
              </a:rPr>
              <a:t>something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A9A9A9"/>
                </a:solidFill>
                <a:latin typeface="Consolas" panose="020B0609020204030204" pitchFamily="49" charset="0"/>
              </a:rPr>
              <a:t>-match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en-US" dirty="0" err="1">
                <a:solidFill>
                  <a:srgbClr val="8B0000"/>
                </a:solidFill>
                <a:latin typeface="Consolas" panose="020B0609020204030204" pitchFamily="49" charset="0"/>
              </a:rPr>
              <a:t>some.hing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endParaRPr lang="en-US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/>
              <a:t>Returns True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en-US" dirty="0">
                <a:solidFill>
                  <a:srgbClr val="8B0000"/>
                </a:solidFill>
                <a:highlight>
                  <a:srgbClr val="00FF00"/>
                </a:highlight>
                <a:latin typeface="Consolas" panose="020B0609020204030204" pitchFamily="49" charset="0"/>
              </a:rPr>
              <a:t>123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A9A9A9"/>
                </a:solidFill>
                <a:latin typeface="Consolas" panose="020B0609020204030204" pitchFamily="49" charset="0"/>
              </a:rPr>
              <a:t>-match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en-US" dirty="0">
                <a:solidFill>
                  <a:srgbClr val="8B0000"/>
                </a:solidFill>
                <a:highlight>
                  <a:srgbClr val="00FF00"/>
                </a:highlight>
                <a:latin typeface="Consolas" panose="020B0609020204030204" pitchFamily="49" charset="0"/>
              </a:rPr>
              <a:t>\d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</a:p>
          <a:p>
            <a:pPr marL="0" indent="0">
              <a:buNone/>
            </a:pPr>
            <a:r>
              <a:rPr lang="en-US" dirty="0"/>
              <a:t>Returns True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42E740-B614-4090-AD1A-E0FDD92BFC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</p:spTree>
    <p:extLst>
      <p:ext uri="{BB962C8B-B14F-4D97-AF65-F5344CB8AC3E}">
        <p14:creationId xmlns:p14="http://schemas.microsoft.com/office/powerpoint/2010/main" val="31546620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6CA34E-3B18-4320-BD00-D9F819E2BF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Special Symbols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428F78-AD98-4A44-B389-9CA71A7496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386" y="1168432"/>
            <a:ext cx="7543800" cy="3460718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en-US" dirty="0">
                <a:solidFill>
                  <a:srgbClr val="8B0000"/>
                </a:solidFill>
                <a:latin typeface="Consolas" panose="020B0609020204030204" pitchFamily="49" charset="0"/>
              </a:rPr>
              <a:t>something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A9A9A9"/>
                </a:solidFill>
                <a:latin typeface="Consolas" panose="020B0609020204030204" pitchFamily="49" charset="0"/>
              </a:rPr>
              <a:t>-match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en-US" dirty="0" err="1">
                <a:solidFill>
                  <a:srgbClr val="8B0000"/>
                </a:solidFill>
                <a:latin typeface="Consolas" panose="020B0609020204030204" pitchFamily="49" charset="0"/>
              </a:rPr>
              <a:t>some.hing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endParaRPr lang="en-US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/>
              <a:t>Returns True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en-US" dirty="0">
                <a:solidFill>
                  <a:srgbClr val="8B0000"/>
                </a:solidFill>
                <a:highlight>
                  <a:srgbClr val="00FF00"/>
                </a:highlight>
                <a:latin typeface="Consolas" panose="020B0609020204030204" pitchFamily="49" charset="0"/>
              </a:rPr>
              <a:t>1</a:t>
            </a:r>
            <a:r>
              <a:rPr lang="en-US" dirty="0">
                <a:solidFill>
                  <a:srgbClr val="8B0000"/>
                </a:solidFill>
                <a:latin typeface="Consolas" panose="020B0609020204030204" pitchFamily="49" charset="0"/>
              </a:rPr>
              <a:t>23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A9A9A9"/>
                </a:solidFill>
                <a:latin typeface="Consolas" panose="020B0609020204030204" pitchFamily="49" charset="0"/>
              </a:rPr>
              <a:t>-match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en-US" dirty="0">
                <a:solidFill>
                  <a:srgbClr val="8B0000"/>
                </a:solidFill>
                <a:highlight>
                  <a:srgbClr val="00FF00"/>
                </a:highlight>
                <a:latin typeface="Consolas" panose="020B0609020204030204" pitchFamily="49" charset="0"/>
              </a:rPr>
              <a:t>\d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</a:p>
          <a:p>
            <a:pPr marL="0" indent="0">
              <a:buNone/>
            </a:pPr>
            <a:r>
              <a:rPr lang="en-US" dirty="0"/>
              <a:t>Returns True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42E740-B614-4090-AD1A-E0FDD92BFC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</p:spTree>
    <p:extLst>
      <p:ext uri="{BB962C8B-B14F-4D97-AF65-F5344CB8AC3E}">
        <p14:creationId xmlns:p14="http://schemas.microsoft.com/office/powerpoint/2010/main" val="24048996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6CA34E-3B18-4320-BD00-D9F819E2BF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Special Symbols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428F78-AD98-4A44-B389-9CA71A7496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386" y="1168432"/>
            <a:ext cx="7543800" cy="3460718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en-US" dirty="0">
                <a:solidFill>
                  <a:srgbClr val="8B0000"/>
                </a:solidFill>
                <a:latin typeface="Consolas" panose="020B0609020204030204" pitchFamily="49" charset="0"/>
              </a:rPr>
              <a:t>something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A9A9A9"/>
                </a:solidFill>
                <a:latin typeface="Consolas" panose="020B0609020204030204" pitchFamily="49" charset="0"/>
              </a:rPr>
              <a:t>-match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en-US" dirty="0" err="1">
                <a:solidFill>
                  <a:srgbClr val="8B0000"/>
                </a:solidFill>
                <a:latin typeface="Consolas" panose="020B0609020204030204" pitchFamily="49" charset="0"/>
              </a:rPr>
              <a:t>some.hing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endParaRPr lang="en-US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/>
              <a:t>Returns True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en-US" dirty="0">
                <a:solidFill>
                  <a:srgbClr val="8B0000"/>
                </a:solidFill>
                <a:latin typeface="Consolas" panose="020B0609020204030204" pitchFamily="49" charset="0"/>
              </a:rPr>
              <a:t>1</a:t>
            </a:r>
            <a:r>
              <a:rPr lang="en-US" dirty="0">
                <a:solidFill>
                  <a:srgbClr val="8B0000"/>
                </a:solidFill>
                <a:highlight>
                  <a:srgbClr val="00FF00"/>
                </a:highlight>
                <a:latin typeface="Consolas" panose="020B0609020204030204" pitchFamily="49" charset="0"/>
              </a:rPr>
              <a:t>2</a:t>
            </a:r>
            <a:r>
              <a:rPr lang="en-US" dirty="0">
                <a:solidFill>
                  <a:srgbClr val="8B0000"/>
                </a:solidFill>
                <a:latin typeface="Consolas" panose="020B0609020204030204" pitchFamily="49" charset="0"/>
              </a:rPr>
              <a:t>3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A9A9A9"/>
                </a:solidFill>
                <a:latin typeface="Consolas" panose="020B0609020204030204" pitchFamily="49" charset="0"/>
              </a:rPr>
              <a:t>-match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en-US" dirty="0">
                <a:solidFill>
                  <a:srgbClr val="8B0000"/>
                </a:solidFill>
                <a:highlight>
                  <a:srgbClr val="00FF00"/>
                </a:highlight>
                <a:latin typeface="Consolas" panose="020B0609020204030204" pitchFamily="49" charset="0"/>
              </a:rPr>
              <a:t>\d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</a:p>
          <a:p>
            <a:pPr marL="0" indent="0">
              <a:buNone/>
            </a:pPr>
            <a:r>
              <a:rPr lang="en-US" dirty="0"/>
              <a:t>Returns True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42E740-B614-4090-AD1A-E0FDD92BFC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</p:spTree>
    <p:extLst>
      <p:ext uri="{BB962C8B-B14F-4D97-AF65-F5344CB8AC3E}">
        <p14:creationId xmlns:p14="http://schemas.microsoft.com/office/powerpoint/2010/main" val="19816560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6CA34E-3B18-4320-BD00-D9F819E2BF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Special Symbols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428F78-AD98-4A44-B389-9CA71A7496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386" y="1168432"/>
            <a:ext cx="7543800" cy="3460718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en-US" dirty="0">
                <a:solidFill>
                  <a:srgbClr val="8B0000"/>
                </a:solidFill>
                <a:latin typeface="Consolas" panose="020B0609020204030204" pitchFamily="49" charset="0"/>
              </a:rPr>
              <a:t>something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A9A9A9"/>
                </a:solidFill>
                <a:latin typeface="Consolas" panose="020B0609020204030204" pitchFamily="49" charset="0"/>
              </a:rPr>
              <a:t>-match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en-US" dirty="0" err="1">
                <a:solidFill>
                  <a:srgbClr val="8B0000"/>
                </a:solidFill>
                <a:latin typeface="Consolas" panose="020B0609020204030204" pitchFamily="49" charset="0"/>
              </a:rPr>
              <a:t>some.hing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endParaRPr lang="en-US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/>
              <a:t>Returns True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en-US" dirty="0">
                <a:solidFill>
                  <a:srgbClr val="8B0000"/>
                </a:solidFill>
                <a:latin typeface="Consolas" panose="020B0609020204030204" pitchFamily="49" charset="0"/>
              </a:rPr>
              <a:t>12</a:t>
            </a:r>
            <a:r>
              <a:rPr lang="en-US" dirty="0">
                <a:solidFill>
                  <a:srgbClr val="8B0000"/>
                </a:solidFill>
                <a:highlight>
                  <a:srgbClr val="00FF00"/>
                </a:highlight>
                <a:latin typeface="Consolas" panose="020B0609020204030204" pitchFamily="49" charset="0"/>
              </a:rPr>
              <a:t>3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A9A9A9"/>
                </a:solidFill>
                <a:latin typeface="Consolas" panose="020B0609020204030204" pitchFamily="49" charset="0"/>
              </a:rPr>
              <a:t>-match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en-US" dirty="0">
                <a:solidFill>
                  <a:srgbClr val="8B0000"/>
                </a:solidFill>
                <a:highlight>
                  <a:srgbClr val="00FF00"/>
                </a:highlight>
                <a:latin typeface="Consolas" panose="020B0609020204030204" pitchFamily="49" charset="0"/>
              </a:rPr>
              <a:t>\d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</a:p>
          <a:p>
            <a:pPr marL="0" indent="0">
              <a:buNone/>
            </a:pPr>
            <a:r>
              <a:rPr lang="en-US" dirty="0"/>
              <a:t>Returns True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42E740-B614-4090-AD1A-E0FDD92BFC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</p:spTree>
    <p:extLst>
      <p:ext uri="{BB962C8B-B14F-4D97-AF65-F5344CB8AC3E}">
        <p14:creationId xmlns:p14="http://schemas.microsoft.com/office/powerpoint/2010/main" val="29135416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6CA34E-3B18-4320-BD00-D9F819E2BF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Special Symbols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428F78-AD98-4A44-B389-9CA71A7496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386" y="1168432"/>
            <a:ext cx="7543800" cy="3460718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en-US" dirty="0">
                <a:solidFill>
                  <a:srgbClr val="8B0000"/>
                </a:solidFill>
                <a:latin typeface="Consolas" panose="020B0609020204030204" pitchFamily="49" charset="0"/>
              </a:rPr>
              <a:t>something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A9A9A9"/>
                </a:solidFill>
                <a:latin typeface="Consolas" panose="020B0609020204030204" pitchFamily="49" charset="0"/>
              </a:rPr>
              <a:t>-match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en-US" dirty="0" err="1">
                <a:solidFill>
                  <a:srgbClr val="8B0000"/>
                </a:solidFill>
                <a:latin typeface="Consolas" panose="020B0609020204030204" pitchFamily="49" charset="0"/>
              </a:rPr>
              <a:t>some.hing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endParaRPr lang="en-US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/>
              <a:t>Returns True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en-US" dirty="0">
                <a:solidFill>
                  <a:srgbClr val="8B0000"/>
                </a:solidFill>
                <a:highlight>
                  <a:srgbClr val="00FF00"/>
                </a:highlight>
                <a:latin typeface="Consolas" panose="020B0609020204030204" pitchFamily="49" charset="0"/>
              </a:rPr>
              <a:t>123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A9A9A9"/>
                </a:solidFill>
                <a:latin typeface="Consolas" panose="020B0609020204030204" pitchFamily="49" charset="0"/>
              </a:rPr>
              <a:t>-match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en-US" dirty="0">
                <a:solidFill>
                  <a:srgbClr val="8B0000"/>
                </a:solidFill>
                <a:highlight>
                  <a:srgbClr val="00FF00"/>
                </a:highlight>
                <a:latin typeface="Consolas" panose="020B0609020204030204" pitchFamily="49" charset="0"/>
              </a:rPr>
              <a:t>\d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</a:p>
          <a:p>
            <a:pPr marL="0" indent="0">
              <a:buNone/>
            </a:pPr>
            <a:r>
              <a:rPr lang="en-US" dirty="0"/>
              <a:t>Returns True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42E740-B614-4090-AD1A-E0FDD92BFC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</p:spTree>
    <p:extLst>
      <p:ext uri="{BB962C8B-B14F-4D97-AF65-F5344CB8AC3E}">
        <p14:creationId xmlns:p14="http://schemas.microsoft.com/office/powerpoint/2010/main" val="21913160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6CA34E-3B18-4320-BD00-D9F819E2BF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Special Symbols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428F78-AD98-4A44-B389-9CA71A7496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386" y="1168432"/>
            <a:ext cx="7543800" cy="3460718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en-US" dirty="0">
                <a:solidFill>
                  <a:srgbClr val="8B0000"/>
                </a:solidFill>
                <a:latin typeface="Consolas" panose="020B0609020204030204" pitchFamily="49" charset="0"/>
              </a:rPr>
              <a:t>something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A9A9A9"/>
                </a:solidFill>
                <a:latin typeface="Consolas" panose="020B0609020204030204" pitchFamily="49" charset="0"/>
              </a:rPr>
              <a:t>-match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en-US" dirty="0" err="1">
                <a:solidFill>
                  <a:srgbClr val="8B0000"/>
                </a:solidFill>
                <a:latin typeface="Consolas" panose="020B0609020204030204" pitchFamily="49" charset="0"/>
              </a:rPr>
              <a:t>some.hing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endParaRPr lang="en-US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/>
              <a:t>Returns True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en-US" dirty="0">
                <a:solidFill>
                  <a:srgbClr val="8B0000"/>
                </a:solidFill>
                <a:latin typeface="Consolas" panose="020B0609020204030204" pitchFamily="49" charset="0"/>
              </a:rPr>
              <a:t>123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A9A9A9"/>
                </a:solidFill>
                <a:latin typeface="Consolas" panose="020B0609020204030204" pitchFamily="49" charset="0"/>
              </a:rPr>
              <a:t>-match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en-US" dirty="0">
                <a:solidFill>
                  <a:srgbClr val="8B0000"/>
                </a:solidFill>
                <a:latin typeface="Consolas" panose="020B0609020204030204" pitchFamily="49" charset="0"/>
              </a:rPr>
              <a:t>\d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</a:p>
          <a:p>
            <a:pPr marL="0" indent="0">
              <a:buNone/>
            </a:pPr>
            <a:r>
              <a:rPr lang="en-US" dirty="0"/>
              <a:t>Returns True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en-US" dirty="0">
                <a:solidFill>
                  <a:srgbClr val="8B0000"/>
                </a:solidFill>
                <a:latin typeface="Consolas" panose="020B0609020204030204" pitchFamily="49" charset="0"/>
              </a:rPr>
              <a:t>123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A9A9A9"/>
                </a:solidFill>
                <a:latin typeface="Consolas" panose="020B0609020204030204" pitchFamily="49" charset="0"/>
              </a:rPr>
              <a:t>-match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en-US" dirty="0">
                <a:solidFill>
                  <a:srgbClr val="8B0000"/>
                </a:solidFill>
                <a:latin typeface="Consolas" panose="020B0609020204030204" pitchFamily="49" charset="0"/>
              </a:rPr>
              <a:t>\D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</a:p>
          <a:p>
            <a:pPr marL="0" indent="0">
              <a:buNone/>
            </a:pPr>
            <a:r>
              <a:rPr lang="en-US" dirty="0"/>
              <a:t>Returns False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42E740-B614-4090-AD1A-E0FDD92BFC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</p:spTree>
    <p:extLst>
      <p:ext uri="{BB962C8B-B14F-4D97-AF65-F5344CB8AC3E}">
        <p14:creationId xmlns:p14="http://schemas.microsoft.com/office/powerpoint/2010/main" val="18034792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6CA34E-3B18-4320-BD00-D9F819E2BF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Special Symbols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428F78-AD98-4A44-B389-9CA71A7496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386" y="1168432"/>
            <a:ext cx="7543800" cy="3460718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en-US" dirty="0">
                <a:solidFill>
                  <a:srgbClr val="8B0000"/>
                </a:solidFill>
                <a:latin typeface="Consolas" panose="020B0609020204030204" pitchFamily="49" charset="0"/>
              </a:rPr>
              <a:t>something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A9A9A9"/>
                </a:solidFill>
                <a:latin typeface="Consolas" panose="020B0609020204030204" pitchFamily="49" charset="0"/>
              </a:rPr>
              <a:t>-match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en-US" dirty="0" err="1">
                <a:solidFill>
                  <a:srgbClr val="8B0000"/>
                </a:solidFill>
                <a:latin typeface="Consolas" panose="020B0609020204030204" pitchFamily="49" charset="0"/>
              </a:rPr>
              <a:t>some.hing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endParaRPr lang="en-US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/>
              <a:t>Returns True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en-US" dirty="0">
                <a:solidFill>
                  <a:srgbClr val="8B0000"/>
                </a:solidFill>
                <a:latin typeface="Consolas" panose="020B0609020204030204" pitchFamily="49" charset="0"/>
              </a:rPr>
              <a:t>123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A9A9A9"/>
                </a:solidFill>
                <a:latin typeface="Consolas" panose="020B0609020204030204" pitchFamily="49" charset="0"/>
              </a:rPr>
              <a:t>-match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en-US" dirty="0">
                <a:solidFill>
                  <a:srgbClr val="8B0000"/>
                </a:solidFill>
                <a:latin typeface="Consolas" panose="020B0609020204030204" pitchFamily="49" charset="0"/>
              </a:rPr>
              <a:t>\d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</a:p>
          <a:p>
            <a:pPr marL="0" indent="0">
              <a:buNone/>
            </a:pPr>
            <a:r>
              <a:rPr lang="en-US" dirty="0"/>
              <a:t>Returns True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en-US" dirty="0">
                <a:solidFill>
                  <a:srgbClr val="8B0000"/>
                </a:solidFill>
                <a:latin typeface="Consolas" panose="020B0609020204030204" pitchFamily="49" charset="0"/>
              </a:rPr>
              <a:t>123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A9A9A9"/>
                </a:solidFill>
                <a:latin typeface="Consolas" panose="020B0609020204030204" pitchFamily="49" charset="0"/>
              </a:rPr>
              <a:t>-match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en-US" dirty="0">
                <a:solidFill>
                  <a:srgbClr val="8B0000"/>
                </a:solidFill>
                <a:highlight>
                  <a:srgbClr val="FF0000"/>
                </a:highlight>
                <a:latin typeface="Consolas" panose="020B0609020204030204" pitchFamily="49" charset="0"/>
              </a:rPr>
              <a:t>\D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</a:p>
          <a:p>
            <a:pPr marL="0" indent="0">
              <a:buNone/>
            </a:pPr>
            <a:r>
              <a:rPr lang="en-US" dirty="0"/>
              <a:t>Returns False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42E740-B614-4090-AD1A-E0FDD92BFC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</p:spTree>
    <p:extLst>
      <p:ext uri="{BB962C8B-B14F-4D97-AF65-F5344CB8AC3E}">
        <p14:creationId xmlns:p14="http://schemas.microsoft.com/office/powerpoint/2010/main" val="25657666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6CA34E-3B18-4320-BD00-D9F819E2BF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Special Symbols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428F78-AD98-4A44-B389-9CA71A7496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386" y="1168432"/>
            <a:ext cx="3541014" cy="3460718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en-US" dirty="0">
                <a:solidFill>
                  <a:srgbClr val="8B0000"/>
                </a:solidFill>
                <a:latin typeface="Consolas" panose="020B0609020204030204" pitchFamily="49" charset="0"/>
              </a:rPr>
              <a:t>something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A9A9A9"/>
                </a:solidFill>
                <a:latin typeface="Consolas" panose="020B0609020204030204" pitchFamily="49" charset="0"/>
              </a:rPr>
              <a:t>-match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en-US" dirty="0" err="1">
                <a:solidFill>
                  <a:srgbClr val="8B0000"/>
                </a:solidFill>
                <a:latin typeface="Consolas" panose="020B0609020204030204" pitchFamily="49" charset="0"/>
              </a:rPr>
              <a:t>some.hing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endParaRPr lang="en-US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/>
              <a:t>Returns True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en-US" dirty="0">
                <a:solidFill>
                  <a:srgbClr val="8B0000"/>
                </a:solidFill>
                <a:latin typeface="Consolas" panose="020B0609020204030204" pitchFamily="49" charset="0"/>
              </a:rPr>
              <a:t>123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A9A9A9"/>
                </a:solidFill>
                <a:latin typeface="Consolas" panose="020B0609020204030204" pitchFamily="49" charset="0"/>
              </a:rPr>
              <a:t>-match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en-US" dirty="0">
                <a:solidFill>
                  <a:srgbClr val="8B0000"/>
                </a:solidFill>
                <a:latin typeface="Consolas" panose="020B0609020204030204" pitchFamily="49" charset="0"/>
              </a:rPr>
              <a:t>\d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</a:p>
          <a:p>
            <a:pPr marL="0" indent="0">
              <a:buNone/>
            </a:pPr>
            <a:r>
              <a:rPr lang="en-US" dirty="0"/>
              <a:t>Returns True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en-US" dirty="0">
                <a:solidFill>
                  <a:srgbClr val="8B0000"/>
                </a:solidFill>
                <a:latin typeface="Consolas" panose="020B0609020204030204" pitchFamily="49" charset="0"/>
              </a:rPr>
              <a:t>123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A9A9A9"/>
                </a:solidFill>
                <a:latin typeface="Consolas" panose="020B0609020204030204" pitchFamily="49" charset="0"/>
              </a:rPr>
              <a:t>-match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en-US" dirty="0">
                <a:solidFill>
                  <a:srgbClr val="8B0000"/>
                </a:solidFill>
                <a:latin typeface="Consolas" panose="020B0609020204030204" pitchFamily="49" charset="0"/>
              </a:rPr>
              <a:t>\D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</a:p>
          <a:p>
            <a:pPr marL="0" indent="0">
              <a:buNone/>
            </a:pPr>
            <a:r>
              <a:rPr lang="en-US" dirty="0"/>
              <a:t>Returns False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42E740-B614-4090-AD1A-E0FDD92BFC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9C38947-AC19-49C1-99B3-6EF772570E96}"/>
              </a:ext>
            </a:extLst>
          </p:cNvPr>
          <p:cNvSpPr txBox="1">
            <a:spLocks/>
          </p:cNvSpPr>
          <p:nvPr/>
        </p:nvSpPr>
        <p:spPr>
          <a:xfrm>
            <a:off x="4572000" y="1123950"/>
            <a:ext cx="3541014" cy="34607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37160" indent="-137160" algn="l" defTabSz="685800" rtl="0" eaLnBrk="1" latinLnBrk="0" hangingPunct="1">
              <a:lnSpc>
                <a:spcPct val="90000"/>
              </a:lnSpc>
              <a:spcBef>
                <a:spcPts val="9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-137160" algn="l" defTabSz="6858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15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8640" indent="-137160" algn="l" defTabSz="6858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15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54380" indent="-137160" algn="l" defTabSz="6858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15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60120" indent="-137160" algn="l" defTabSz="6858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15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0000" indent="-171450" algn="l" defTabSz="6858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15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25000" indent="-171450" algn="l" defTabSz="6858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15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0000" indent="-171450" algn="l" defTabSz="6858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15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5000" indent="-171450" algn="l" defTabSz="6858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15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endParaRPr lang="en-US" dirty="0">
              <a:solidFill>
                <a:srgbClr val="000000"/>
              </a:solidFill>
              <a:latin typeface="Hack NF" panose="020B0609030202020204" pitchFamily="50" charset="0"/>
            </a:endParaRPr>
          </a:p>
          <a:p>
            <a:pPr marL="0" indent="0">
              <a:buFont typeface="Wingdings" pitchFamily="2" charset="2"/>
              <a:buNone/>
            </a:pP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3FD4F26-1B6C-4AA3-A7B9-69A21E101A00}"/>
              </a:ext>
            </a:extLst>
          </p:cNvPr>
          <p:cNvSpPr txBox="1">
            <a:spLocks/>
          </p:cNvSpPr>
          <p:nvPr/>
        </p:nvSpPr>
        <p:spPr>
          <a:xfrm>
            <a:off x="4572000" y="1120053"/>
            <a:ext cx="3541014" cy="34607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37160" indent="-137160" algn="l" defTabSz="685800" rtl="0" eaLnBrk="1" latinLnBrk="0" hangingPunct="1">
              <a:lnSpc>
                <a:spcPct val="90000"/>
              </a:lnSpc>
              <a:spcBef>
                <a:spcPts val="9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-137160" algn="l" defTabSz="6858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15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8640" indent="-137160" algn="l" defTabSz="6858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15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54380" indent="-137160" algn="l" defTabSz="6858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15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60120" indent="-137160" algn="l" defTabSz="6858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15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0000" indent="-171450" algn="l" defTabSz="6858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15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25000" indent="-171450" algn="l" defTabSz="6858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15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0000" indent="-171450" algn="l" defTabSz="6858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15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5000" indent="-171450" algn="l" defTabSz="6858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15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en-US" sz="1600" dirty="0">
                <a:solidFill>
                  <a:srgbClr val="8B0000"/>
                </a:solidFill>
                <a:latin typeface="Consolas" panose="020B0609020204030204" pitchFamily="49" charset="0"/>
              </a:rPr>
              <a:t>hello123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en-US" sz="16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A9A9A9"/>
                </a:solidFill>
                <a:latin typeface="Consolas" panose="020B0609020204030204" pitchFamily="49" charset="0"/>
              </a:rPr>
              <a:t>-match</a:t>
            </a:r>
            <a:r>
              <a:rPr lang="en-US" sz="16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en-US" sz="1600" dirty="0">
                <a:solidFill>
                  <a:srgbClr val="8B0000"/>
                </a:solidFill>
                <a:latin typeface="Consolas" panose="020B0609020204030204" pitchFamily="49" charset="0"/>
              </a:rPr>
              <a:t>\w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</a:p>
          <a:p>
            <a:pPr marL="0" indent="0">
              <a:buNone/>
            </a:pPr>
            <a:r>
              <a:rPr lang="en-US" dirty="0"/>
              <a:t>Returns True</a:t>
            </a:r>
          </a:p>
          <a:p>
            <a:pPr marL="0" indent="0">
              <a:buFont typeface="Wingdings" pitchFamily="2" charset="2"/>
              <a:buNone/>
            </a:pPr>
            <a:endParaRPr lang="en-US" dirty="0">
              <a:solidFill>
                <a:srgbClr val="000000"/>
              </a:solidFill>
              <a:latin typeface="Hack NF" panose="020B0609030202020204" pitchFamily="50" charset="0"/>
            </a:endParaRPr>
          </a:p>
          <a:p>
            <a:pPr marL="0" indent="0">
              <a:buFont typeface="Wingdings" pitchFamily="2" charset="2"/>
              <a:buNone/>
            </a:pPr>
            <a:endParaRPr lang="en-US" dirty="0">
              <a:solidFill>
                <a:srgbClr val="000000"/>
              </a:solidFill>
              <a:latin typeface="Hack NF" panose="020B0609030202020204" pitchFamily="50" charset="0"/>
            </a:endParaRPr>
          </a:p>
          <a:p>
            <a:pPr marL="0" indent="0">
              <a:buFont typeface="Wingdings" pitchFamily="2" charset="2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0224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97808-99BB-489E-A6B9-F5FC7A7878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8400" y="514350"/>
            <a:ext cx="2564130" cy="1303020"/>
          </a:xfrm>
        </p:spPr>
        <p:txBody>
          <a:bodyPr/>
          <a:lstStyle/>
          <a:p>
            <a:r>
              <a:rPr lang="en-US" dirty="0"/>
              <a:t>Regex For Noobs</a:t>
            </a: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3CB6E279-4E2F-4311-89D2-0ABE8E0C87AB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3"/>
          <a:srcRect l="920" r="920"/>
          <a:stretch/>
        </p:blipFill>
        <p:spPr/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50411E-82CF-4644-9902-1CEDD26A02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27805" y="2343150"/>
            <a:ext cx="2584725" cy="1943100"/>
          </a:xfrm>
        </p:spPr>
        <p:txBody>
          <a:bodyPr>
            <a:normAutofit/>
          </a:bodyPr>
          <a:lstStyle/>
          <a:p>
            <a:r>
              <a:rPr lang="en-US" sz="2400" dirty="0"/>
              <a:t>https://youtu.be/EcASUAi1B0k</a:t>
            </a:r>
          </a:p>
        </p:txBody>
      </p:sp>
    </p:spTree>
    <p:extLst>
      <p:ext uri="{BB962C8B-B14F-4D97-AF65-F5344CB8AC3E}">
        <p14:creationId xmlns:p14="http://schemas.microsoft.com/office/powerpoint/2010/main" val="17652366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6CA34E-3B18-4320-BD00-D9F819E2BF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Special Symbols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428F78-AD98-4A44-B389-9CA71A7496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386" y="1168432"/>
            <a:ext cx="3541014" cy="3460718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en-US" dirty="0">
                <a:solidFill>
                  <a:srgbClr val="8B0000"/>
                </a:solidFill>
                <a:latin typeface="Consolas" panose="020B0609020204030204" pitchFamily="49" charset="0"/>
              </a:rPr>
              <a:t>something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A9A9A9"/>
                </a:solidFill>
                <a:latin typeface="Consolas" panose="020B0609020204030204" pitchFamily="49" charset="0"/>
              </a:rPr>
              <a:t>-match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en-US" dirty="0" err="1">
                <a:solidFill>
                  <a:srgbClr val="8B0000"/>
                </a:solidFill>
                <a:latin typeface="Consolas" panose="020B0609020204030204" pitchFamily="49" charset="0"/>
              </a:rPr>
              <a:t>some.hing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endParaRPr lang="en-US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/>
              <a:t>Returns True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en-US" dirty="0">
                <a:solidFill>
                  <a:srgbClr val="8B0000"/>
                </a:solidFill>
                <a:latin typeface="Consolas" panose="020B0609020204030204" pitchFamily="49" charset="0"/>
              </a:rPr>
              <a:t>123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A9A9A9"/>
                </a:solidFill>
                <a:latin typeface="Consolas" panose="020B0609020204030204" pitchFamily="49" charset="0"/>
              </a:rPr>
              <a:t>-match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en-US" dirty="0">
                <a:solidFill>
                  <a:srgbClr val="8B0000"/>
                </a:solidFill>
                <a:latin typeface="Consolas" panose="020B0609020204030204" pitchFamily="49" charset="0"/>
              </a:rPr>
              <a:t>\d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</a:rPr>
              <a:t>Returns True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en-US" dirty="0">
                <a:solidFill>
                  <a:srgbClr val="8B0000"/>
                </a:solidFill>
                <a:latin typeface="Consolas" panose="020B0609020204030204" pitchFamily="49" charset="0"/>
              </a:rPr>
              <a:t>123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A9A9A9"/>
                </a:solidFill>
                <a:latin typeface="Consolas" panose="020B0609020204030204" pitchFamily="49" charset="0"/>
              </a:rPr>
              <a:t>-match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en-US" dirty="0">
                <a:solidFill>
                  <a:srgbClr val="8B0000"/>
                </a:solidFill>
                <a:latin typeface="Consolas" panose="020B0609020204030204" pitchFamily="49" charset="0"/>
              </a:rPr>
              <a:t>\D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</a:rPr>
              <a:t>Returns False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42E740-B614-4090-AD1A-E0FDD92BFC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9C38947-AC19-49C1-99B3-6EF772570E96}"/>
              </a:ext>
            </a:extLst>
          </p:cNvPr>
          <p:cNvSpPr txBox="1">
            <a:spLocks/>
          </p:cNvSpPr>
          <p:nvPr/>
        </p:nvSpPr>
        <p:spPr>
          <a:xfrm>
            <a:off x="4572000" y="1123950"/>
            <a:ext cx="3541014" cy="34607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37160" indent="-137160" algn="l" defTabSz="685800" rtl="0" eaLnBrk="1" latinLnBrk="0" hangingPunct="1">
              <a:lnSpc>
                <a:spcPct val="90000"/>
              </a:lnSpc>
              <a:spcBef>
                <a:spcPts val="9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-137160" algn="l" defTabSz="6858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15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8640" indent="-137160" algn="l" defTabSz="6858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15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54380" indent="-137160" algn="l" defTabSz="6858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15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60120" indent="-137160" algn="l" defTabSz="6858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15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0000" indent="-171450" algn="l" defTabSz="6858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15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25000" indent="-171450" algn="l" defTabSz="6858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15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0000" indent="-171450" algn="l" defTabSz="6858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15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5000" indent="-171450" algn="l" defTabSz="6858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15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endParaRPr lang="en-US" dirty="0">
              <a:solidFill>
                <a:srgbClr val="000000"/>
              </a:solidFill>
              <a:latin typeface="Hack NF" panose="020B0609030202020204" pitchFamily="50" charset="0"/>
            </a:endParaRPr>
          </a:p>
          <a:p>
            <a:pPr marL="0" indent="0">
              <a:buFont typeface="Wingdings" pitchFamily="2" charset="2"/>
              <a:buNone/>
            </a:pP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3FD4F26-1B6C-4AA3-A7B9-69A21E101A00}"/>
              </a:ext>
            </a:extLst>
          </p:cNvPr>
          <p:cNvSpPr txBox="1">
            <a:spLocks/>
          </p:cNvSpPr>
          <p:nvPr/>
        </p:nvSpPr>
        <p:spPr>
          <a:xfrm>
            <a:off x="4572000" y="1120053"/>
            <a:ext cx="3541014" cy="34607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37160" indent="-137160" algn="l" defTabSz="685800" rtl="0" eaLnBrk="1" latinLnBrk="0" hangingPunct="1">
              <a:lnSpc>
                <a:spcPct val="90000"/>
              </a:lnSpc>
              <a:spcBef>
                <a:spcPts val="9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-137160" algn="l" defTabSz="6858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15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8640" indent="-137160" algn="l" defTabSz="6858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15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54380" indent="-137160" algn="l" defTabSz="6858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15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60120" indent="-137160" algn="l" defTabSz="6858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15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0000" indent="-171450" algn="l" defTabSz="6858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15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25000" indent="-171450" algn="l" defTabSz="6858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15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0000" indent="-171450" algn="l" defTabSz="6858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15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5000" indent="-171450" algn="l" defTabSz="6858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15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en-US" sz="1600" dirty="0">
                <a:solidFill>
                  <a:srgbClr val="8B0000"/>
                </a:solidFill>
                <a:highlight>
                  <a:srgbClr val="00FF00"/>
                </a:highlight>
                <a:latin typeface="Consolas" panose="020B0609020204030204" pitchFamily="49" charset="0"/>
              </a:rPr>
              <a:t>hello123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en-US" sz="16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A9A9A9"/>
                </a:solidFill>
                <a:latin typeface="Consolas" panose="020B0609020204030204" pitchFamily="49" charset="0"/>
              </a:rPr>
              <a:t>-match</a:t>
            </a:r>
            <a:r>
              <a:rPr lang="en-US" sz="16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en-US" sz="1600" dirty="0">
                <a:solidFill>
                  <a:srgbClr val="8B0000"/>
                </a:solidFill>
                <a:highlight>
                  <a:srgbClr val="00FF00"/>
                </a:highlight>
                <a:latin typeface="Consolas" panose="020B0609020204030204" pitchFamily="49" charset="0"/>
              </a:rPr>
              <a:t>\w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</a:rPr>
              <a:t>Returns True</a:t>
            </a:r>
          </a:p>
          <a:p>
            <a:pPr marL="0" indent="0">
              <a:buFont typeface="Wingdings" pitchFamily="2" charset="2"/>
              <a:buNone/>
            </a:pPr>
            <a:endParaRPr lang="en-US" dirty="0">
              <a:solidFill>
                <a:srgbClr val="000000"/>
              </a:solidFill>
              <a:latin typeface="Hack NF" panose="020B0609030202020204" pitchFamily="50" charset="0"/>
            </a:endParaRPr>
          </a:p>
          <a:p>
            <a:pPr marL="0" indent="0">
              <a:buFont typeface="Wingdings" pitchFamily="2" charset="2"/>
              <a:buNone/>
            </a:pPr>
            <a:endParaRPr lang="en-US" dirty="0">
              <a:solidFill>
                <a:srgbClr val="000000"/>
              </a:solidFill>
              <a:latin typeface="Hack NF" panose="020B0609030202020204" pitchFamily="50" charset="0"/>
            </a:endParaRPr>
          </a:p>
          <a:p>
            <a:pPr marL="0" indent="0">
              <a:buFont typeface="Wingdings" pitchFamily="2" charset="2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57857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6CA34E-3B18-4320-BD00-D9F819E2BF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Special Symbols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428F78-AD98-4A44-B389-9CA71A7496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386" y="1168432"/>
            <a:ext cx="3541014" cy="3460718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en-US" dirty="0">
                <a:solidFill>
                  <a:srgbClr val="8B0000"/>
                </a:solidFill>
                <a:latin typeface="Consolas" panose="020B0609020204030204" pitchFamily="49" charset="0"/>
              </a:rPr>
              <a:t>something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A9A9A9"/>
                </a:solidFill>
                <a:latin typeface="Consolas" panose="020B0609020204030204" pitchFamily="49" charset="0"/>
              </a:rPr>
              <a:t>-match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en-US" dirty="0" err="1">
                <a:solidFill>
                  <a:srgbClr val="8B0000"/>
                </a:solidFill>
                <a:latin typeface="Consolas" panose="020B0609020204030204" pitchFamily="49" charset="0"/>
              </a:rPr>
              <a:t>some.hing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endParaRPr lang="en-US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/>
              <a:t>Returns True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en-US" dirty="0">
                <a:solidFill>
                  <a:srgbClr val="8B0000"/>
                </a:solidFill>
                <a:latin typeface="Consolas" panose="020B0609020204030204" pitchFamily="49" charset="0"/>
              </a:rPr>
              <a:t>123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A9A9A9"/>
                </a:solidFill>
                <a:latin typeface="Consolas" panose="020B0609020204030204" pitchFamily="49" charset="0"/>
              </a:rPr>
              <a:t>-match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en-US" dirty="0">
                <a:solidFill>
                  <a:srgbClr val="8B0000"/>
                </a:solidFill>
                <a:latin typeface="Consolas" panose="020B0609020204030204" pitchFamily="49" charset="0"/>
              </a:rPr>
              <a:t>\d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</a:rPr>
              <a:t>Returns True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en-US" dirty="0">
                <a:solidFill>
                  <a:srgbClr val="8B0000"/>
                </a:solidFill>
                <a:latin typeface="Consolas" panose="020B0609020204030204" pitchFamily="49" charset="0"/>
              </a:rPr>
              <a:t>123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A9A9A9"/>
                </a:solidFill>
                <a:latin typeface="Consolas" panose="020B0609020204030204" pitchFamily="49" charset="0"/>
              </a:rPr>
              <a:t>-match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en-US" dirty="0">
                <a:solidFill>
                  <a:srgbClr val="8B0000"/>
                </a:solidFill>
                <a:latin typeface="Consolas" panose="020B0609020204030204" pitchFamily="49" charset="0"/>
              </a:rPr>
              <a:t>\D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</a:rPr>
              <a:t>Returns False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42E740-B614-4090-AD1A-E0FDD92BFC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9C38947-AC19-49C1-99B3-6EF772570E96}"/>
              </a:ext>
            </a:extLst>
          </p:cNvPr>
          <p:cNvSpPr txBox="1">
            <a:spLocks/>
          </p:cNvSpPr>
          <p:nvPr/>
        </p:nvSpPr>
        <p:spPr>
          <a:xfrm>
            <a:off x="4572000" y="1123950"/>
            <a:ext cx="3541014" cy="34607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37160" indent="-137160" algn="l" defTabSz="685800" rtl="0" eaLnBrk="1" latinLnBrk="0" hangingPunct="1">
              <a:lnSpc>
                <a:spcPct val="90000"/>
              </a:lnSpc>
              <a:spcBef>
                <a:spcPts val="9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-137160" algn="l" defTabSz="6858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15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8640" indent="-137160" algn="l" defTabSz="6858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15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54380" indent="-137160" algn="l" defTabSz="6858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15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60120" indent="-137160" algn="l" defTabSz="6858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15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0000" indent="-171450" algn="l" defTabSz="6858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15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25000" indent="-171450" algn="l" defTabSz="6858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15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0000" indent="-171450" algn="l" defTabSz="6858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15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5000" indent="-171450" algn="l" defTabSz="6858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15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endParaRPr lang="en-US" dirty="0">
              <a:solidFill>
                <a:srgbClr val="000000"/>
              </a:solidFill>
              <a:latin typeface="Hack NF" panose="020B0609030202020204" pitchFamily="50" charset="0"/>
            </a:endParaRPr>
          </a:p>
          <a:p>
            <a:pPr marL="0" indent="0">
              <a:buFont typeface="Wingdings" pitchFamily="2" charset="2"/>
              <a:buNone/>
            </a:pP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3FD4F26-1B6C-4AA3-A7B9-69A21E101A00}"/>
              </a:ext>
            </a:extLst>
          </p:cNvPr>
          <p:cNvSpPr txBox="1">
            <a:spLocks/>
          </p:cNvSpPr>
          <p:nvPr/>
        </p:nvSpPr>
        <p:spPr>
          <a:xfrm>
            <a:off x="4572000" y="1120053"/>
            <a:ext cx="3541014" cy="34607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37160" indent="-137160" algn="l" defTabSz="685800" rtl="0" eaLnBrk="1" latinLnBrk="0" hangingPunct="1">
              <a:lnSpc>
                <a:spcPct val="90000"/>
              </a:lnSpc>
              <a:spcBef>
                <a:spcPts val="9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-137160" algn="l" defTabSz="6858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15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8640" indent="-137160" algn="l" defTabSz="6858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15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54380" indent="-137160" algn="l" defTabSz="6858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15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60120" indent="-137160" algn="l" defTabSz="6858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15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0000" indent="-171450" algn="l" defTabSz="6858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15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25000" indent="-171450" algn="l" defTabSz="6858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15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0000" indent="-171450" algn="l" defTabSz="6858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15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5000" indent="-171450" algn="l" defTabSz="6858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15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en-US" sz="1600" dirty="0">
                <a:solidFill>
                  <a:srgbClr val="8B0000"/>
                </a:solidFill>
                <a:latin typeface="Consolas" panose="020B0609020204030204" pitchFamily="49" charset="0"/>
              </a:rPr>
              <a:t>hello123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en-US" sz="16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A9A9A9"/>
                </a:solidFill>
                <a:latin typeface="Consolas" panose="020B0609020204030204" pitchFamily="49" charset="0"/>
              </a:rPr>
              <a:t>-match</a:t>
            </a:r>
            <a:r>
              <a:rPr lang="en-US" sz="16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en-US" sz="1600" dirty="0">
                <a:solidFill>
                  <a:srgbClr val="8B0000"/>
                </a:solidFill>
                <a:latin typeface="Consolas" panose="020B0609020204030204" pitchFamily="49" charset="0"/>
              </a:rPr>
              <a:t>\w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</a:rPr>
              <a:t>Returns True</a:t>
            </a:r>
          </a:p>
          <a:p>
            <a:pPr marL="0" indent="0">
              <a:buFont typeface="Wingdings" pitchFamily="2" charset="2"/>
              <a:buNone/>
            </a:pPr>
            <a:endParaRPr lang="en-US" dirty="0">
              <a:solidFill>
                <a:srgbClr val="000000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en-US" dirty="0">
                <a:solidFill>
                  <a:srgbClr val="8B0000"/>
                </a:solidFill>
                <a:latin typeface="Consolas" panose="020B0609020204030204" pitchFamily="49" charset="0"/>
              </a:rPr>
              <a:t>hi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A9A9A9"/>
                </a:solidFill>
                <a:latin typeface="Consolas" panose="020B0609020204030204" pitchFamily="49" charset="0"/>
              </a:rPr>
              <a:t>-match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en-US" dirty="0">
                <a:solidFill>
                  <a:srgbClr val="8B0000"/>
                </a:solidFill>
                <a:latin typeface="Consolas" panose="020B0609020204030204" pitchFamily="49" charset="0"/>
              </a:rPr>
              <a:t>^hi$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endParaRPr lang="en-US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/>
              <a:t>Returns True</a:t>
            </a:r>
          </a:p>
          <a:p>
            <a:pPr marL="0" indent="0">
              <a:buFont typeface="Wingdings" pitchFamily="2" charset="2"/>
              <a:buNone/>
            </a:pPr>
            <a:endParaRPr lang="en-US" dirty="0">
              <a:solidFill>
                <a:srgbClr val="000000"/>
              </a:solidFill>
              <a:latin typeface="Hack NF" panose="020B0609030202020204" pitchFamily="50" charset="0"/>
            </a:endParaRPr>
          </a:p>
          <a:p>
            <a:pPr marL="0" indent="0">
              <a:buFont typeface="Wingdings" pitchFamily="2" charset="2"/>
              <a:buNone/>
            </a:pPr>
            <a:endParaRPr lang="en-US" dirty="0">
              <a:solidFill>
                <a:srgbClr val="000000"/>
              </a:solidFill>
              <a:latin typeface="Hack NF" panose="020B0609030202020204" pitchFamily="50" charset="0"/>
            </a:endParaRPr>
          </a:p>
          <a:p>
            <a:pPr marL="0" indent="0">
              <a:buFont typeface="Wingdings" pitchFamily="2" charset="2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8775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6CA34E-3B18-4320-BD00-D9F819E2BF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Special Symbols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428F78-AD98-4A44-B389-9CA71A7496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386" y="1168432"/>
            <a:ext cx="3541014" cy="3460718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en-US" dirty="0">
                <a:solidFill>
                  <a:srgbClr val="8B0000"/>
                </a:solidFill>
                <a:latin typeface="Consolas" panose="020B0609020204030204" pitchFamily="49" charset="0"/>
              </a:rPr>
              <a:t>something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A9A9A9"/>
                </a:solidFill>
                <a:latin typeface="Consolas" panose="020B0609020204030204" pitchFamily="49" charset="0"/>
              </a:rPr>
              <a:t>-match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en-US" dirty="0" err="1">
                <a:solidFill>
                  <a:srgbClr val="8B0000"/>
                </a:solidFill>
                <a:latin typeface="Consolas" panose="020B0609020204030204" pitchFamily="49" charset="0"/>
              </a:rPr>
              <a:t>some.hing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endParaRPr lang="en-US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/>
              <a:t>Returns True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en-US" dirty="0">
                <a:solidFill>
                  <a:srgbClr val="8B0000"/>
                </a:solidFill>
                <a:latin typeface="Consolas" panose="020B0609020204030204" pitchFamily="49" charset="0"/>
              </a:rPr>
              <a:t>123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A9A9A9"/>
                </a:solidFill>
                <a:latin typeface="Consolas" panose="020B0609020204030204" pitchFamily="49" charset="0"/>
              </a:rPr>
              <a:t>-match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en-US" dirty="0">
                <a:solidFill>
                  <a:srgbClr val="8B0000"/>
                </a:solidFill>
                <a:latin typeface="Consolas" panose="020B0609020204030204" pitchFamily="49" charset="0"/>
              </a:rPr>
              <a:t>\d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</a:rPr>
              <a:t>Returns True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en-US" dirty="0">
                <a:solidFill>
                  <a:srgbClr val="8B0000"/>
                </a:solidFill>
                <a:latin typeface="Consolas" panose="020B0609020204030204" pitchFamily="49" charset="0"/>
              </a:rPr>
              <a:t>123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A9A9A9"/>
                </a:solidFill>
                <a:latin typeface="Consolas" panose="020B0609020204030204" pitchFamily="49" charset="0"/>
              </a:rPr>
              <a:t>-match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en-US" dirty="0">
                <a:solidFill>
                  <a:srgbClr val="8B0000"/>
                </a:solidFill>
                <a:latin typeface="Consolas" panose="020B0609020204030204" pitchFamily="49" charset="0"/>
              </a:rPr>
              <a:t>\D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</a:rPr>
              <a:t>Returns False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42E740-B614-4090-AD1A-E0FDD92BFC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9C38947-AC19-49C1-99B3-6EF772570E96}"/>
              </a:ext>
            </a:extLst>
          </p:cNvPr>
          <p:cNvSpPr txBox="1">
            <a:spLocks/>
          </p:cNvSpPr>
          <p:nvPr/>
        </p:nvSpPr>
        <p:spPr>
          <a:xfrm>
            <a:off x="4572000" y="1123950"/>
            <a:ext cx="3541014" cy="34607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37160" indent="-137160" algn="l" defTabSz="685800" rtl="0" eaLnBrk="1" latinLnBrk="0" hangingPunct="1">
              <a:lnSpc>
                <a:spcPct val="90000"/>
              </a:lnSpc>
              <a:spcBef>
                <a:spcPts val="9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-137160" algn="l" defTabSz="6858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15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8640" indent="-137160" algn="l" defTabSz="6858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15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54380" indent="-137160" algn="l" defTabSz="6858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15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60120" indent="-137160" algn="l" defTabSz="6858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15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0000" indent="-171450" algn="l" defTabSz="6858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15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25000" indent="-171450" algn="l" defTabSz="6858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15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0000" indent="-171450" algn="l" defTabSz="6858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15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5000" indent="-171450" algn="l" defTabSz="6858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15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endParaRPr lang="en-US" dirty="0">
              <a:solidFill>
                <a:srgbClr val="000000"/>
              </a:solidFill>
              <a:latin typeface="Hack NF" panose="020B0609030202020204" pitchFamily="50" charset="0"/>
            </a:endParaRPr>
          </a:p>
          <a:p>
            <a:pPr marL="0" indent="0">
              <a:buFont typeface="Wingdings" pitchFamily="2" charset="2"/>
              <a:buNone/>
            </a:pP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3FD4F26-1B6C-4AA3-A7B9-69A21E101A00}"/>
              </a:ext>
            </a:extLst>
          </p:cNvPr>
          <p:cNvSpPr txBox="1">
            <a:spLocks/>
          </p:cNvSpPr>
          <p:nvPr/>
        </p:nvSpPr>
        <p:spPr>
          <a:xfrm>
            <a:off x="4572000" y="1120053"/>
            <a:ext cx="3541014" cy="34607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37160" indent="-137160" algn="l" defTabSz="685800" rtl="0" eaLnBrk="1" latinLnBrk="0" hangingPunct="1">
              <a:lnSpc>
                <a:spcPct val="90000"/>
              </a:lnSpc>
              <a:spcBef>
                <a:spcPts val="9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-137160" algn="l" defTabSz="6858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15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8640" indent="-137160" algn="l" defTabSz="6858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15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54380" indent="-137160" algn="l" defTabSz="6858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15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60120" indent="-137160" algn="l" defTabSz="6858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15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0000" indent="-171450" algn="l" defTabSz="6858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15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25000" indent="-171450" algn="l" defTabSz="6858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15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0000" indent="-171450" algn="l" defTabSz="6858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15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5000" indent="-171450" algn="l" defTabSz="6858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15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en-US" sz="1600" dirty="0">
                <a:solidFill>
                  <a:srgbClr val="8B0000"/>
                </a:solidFill>
                <a:latin typeface="Consolas" panose="020B0609020204030204" pitchFamily="49" charset="0"/>
              </a:rPr>
              <a:t>hello123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en-US" sz="16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A9A9A9"/>
                </a:solidFill>
                <a:latin typeface="Consolas" panose="020B0609020204030204" pitchFamily="49" charset="0"/>
              </a:rPr>
              <a:t>-match</a:t>
            </a:r>
            <a:r>
              <a:rPr lang="en-US" sz="16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en-US" sz="1600" dirty="0">
                <a:solidFill>
                  <a:srgbClr val="8B0000"/>
                </a:solidFill>
                <a:latin typeface="Consolas" panose="020B0609020204030204" pitchFamily="49" charset="0"/>
              </a:rPr>
              <a:t>\w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</a:rPr>
              <a:t>Returns True</a:t>
            </a:r>
          </a:p>
          <a:p>
            <a:pPr marL="0" indent="0">
              <a:buFont typeface="Wingdings" pitchFamily="2" charset="2"/>
              <a:buNone/>
            </a:pPr>
            <a:endParaRPr lang="en-US" dirty="0">
              <a:solidFill>
                <a:srgbClr val="000000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en-US" dirty="0">
                <a:solidFill>
                  <a:srgbClr val="00FFFF"/>
                </a:solidFill>
                <a:highlight>
                  <a:srgbClr val="00FFFF"/>
                </a:highlight>
                <a:latin typeface="Consolas" panose="020B0609020204030204" pitchFamily="49" charset="0"/>
              </a:rPr>
              <a:t>_</a:t>
            </a:r>
            <a:r>
              <a:rPr lang="en-US" dirty="0">
                <a:solidFill>
                  <a:srgbClr val="8B0000"/>
                </a:solidFill>
                <a:highlight>
                  <a:srgbClr val="FF00FF"/>
                </a:highlight>
                <a:latin typeface="Consolas" panose="020B0609020204030204" pitchFamily="49" charset="0"/>
              </a:rPr>
              <a:t>hi</a:t>
            </a:r>
            <a:r>
              <a:rPr lang="en-US" dirty="0">
                <a:solidFill>
                  <a:srgbClr val="FFFF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_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A9A9A9"/>
                </a:solidFill>
                <a:latin typeface="Consolas" panose="020B0609020204030204" pitchFamily="49" charset="0"/>
              </a:rPr>
              <a:t>-match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en-US" dirty="0">
                <a:solidFill>
                  <a:srgbClr val="8B0000"/>
                </a:solidFill>
                <a:highlight>
                  <a:srgbClr val="00FFFF"/>
                </a:highlight>
                <a:latin typeface="Consolas" panose="020B0609020204030204" pitchFamily="49" charset="0"/>
              </a:rPr>
              <a:t>^</a:t>
            </a:r>
            <a:r>
              <a:rPr lang="en-US" dirty="0">
                <a:solidFill>
                  <a:srgbClr val="8B0000"/>
                </a:solidFill>
                <a:highlight>
                  <a:srgbClr val="FF00FF"/>
                </a:highlight>
                <a:latin typeface="Consolas" panose="020B0609020204030204" pitchFamily="49" charset="0"/>
              </a:rPr>
              <a:t>hi</a:t>
            </a:r>
            <a:r>
              <a:rPr lang="en-US" dirty="0">
                <a:solidFill>
                  <a:srgbClr val="8B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$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endParaRPr lang="en-US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/>
              <a:t>Returns True</a:t>
            </a:r>
          </a:p>
          <a:p>
            <a:pPr marL="0" indent="0">
              <a:buFont typeface="Wingdings" pitchFamily="2" charset="2"/>
              <a:buNone/>
            </a:pPr>
            <a:endParaRPr lang="en-US" dirty="0">
              <a:solidFill>
                <a:srgbClr val="000000"/>
              </a:solidFill>
              <a:latin typeface="Hack NF" panose="020B0609030202020204" pitchFamily="50" charset="0"/>
            </a:endParaRPr>
          </a:p>
          <a:p>
            <a:pPr marL="0" indent="0">
              <a:buFont typeface="Wingdings" pitchFamily="2" charset="2"/>
              <a:buNone/>
            </a:pPr>
            <a:endParaRPr lang="en-US" dirty="0">
              <a:solidFill>
                <a:srgbClr val="000000"/>
              </a:solidFill>
              <a:latin typeface="Hack NF" panose="020B0609030202020204" pitchFamily="50" charset="0"/>
            </a:endParaRPr>
          </a:p>
          <a:p>
            <a:pPr marL="0" indent="0">
              <a:buFont typeface="Wingdings" pitchFamily="2" charset="2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40280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6CA34E-3B18-4320-BD00-D9F819E2BF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Special Symbols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428F78-AD98-4A44-B389-9CA71A7496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386" y="1168432"/>
            <a:ext cx="3541014" cy="3460718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en-US" dirty="0">
                <a:solidFill>
                  <a:srgbClr val="8B0000"/>
                </a:solidFill>
                <a:latin typeface="Consolas" panose="020B0609020204030204" pitchFamily="49" charset="0"/>
              </a:rPr>
              <a:t>something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A9A9A9"/>
                </a:solidFill>
                <a:latin typeface="Consolas" panose="020B0609020204030204" pitchFamily="49" charset="0"/>
              </a:rPr>
              <a:t>-match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en-US" dirty="0" err="1">
                <a:solidFill>
                  <a:srgbClr val="8B0000"/>
                </a:solidFill>
                <a:latin typeface="Consolas" panose="020B0609020204030204" pitchFamily="49" charset="0"/>
              </a:rPr>
              <a:t>some.hing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endParaRPr lang="en-US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/>
              <a:t>Returns True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en-US" dirty="0">
                <a:solidFill>
                  <a:srgbClr val="8B0000"/>
                </a:solidFill>
                <a:latin typeface="Consolas" panose="020B0609020204030204" pitchFamily="49" charset="0"/>
              </a:rPr>
              <a:t>123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A9A9A9"/>
                </a:solidFill>
                <a:latin typeface="Consolas" panose="020B0609020204030204" pitchFamily="49" charset="0"/>
              </a:rPr>
              <a:t>-match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en-US" dirty="0">
                <a:solidFill>
                  <a:srgbClr val="8B0000"/>
                </a:solidFill>
                <a:latin typeface="Consolas" panose="020B0609020204030204" pitchFamily="49" charset="0"/>
              </a:rPr>
              <a:t>\d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</a:rPr>
              <a:t>Returns True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en-US" dirty="0">
                <a:solidFill>
                  <a:srgbClr val="8B0000"/>
                </a:solidFill>
                <a:latin typeface="Consolas" panose="020B0609020204030204" pitchFamily="49" charset="0"/>
              </a:rPr>
              <a:t>123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A9A9A9"/>
                </a:solidFill>
                <a:latin typeface="Consolas" panose="020B0609020204030204" pitchFamily="49" charset="0"/>
              </a:rPr>
              <a:t>-match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en-US" dirty="0">
                <a:solidFill>
                  <a:srgbClr val="8B0000"/>
                </a:solidFill>
                <a:latin typeface="Consolas" panose="020B0609020204030204" pitchFamily="49" charset="0"/>
              </a:rPr>
              <a:t>\D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</a:rPr>
              <a:t>Returns False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42E740-B614-4090-AD1A-E0FDD92BFC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9C38947-AC19-49C1-99B3-6EF772570E96}"/>
              </a:ext>
            </a:extLst>
          </p:cNvPr>
          <p:cNvSpPr txBox="1">
            <a:spLocks/>
          </p:cNvSpPr>
          <p:nvPr/>
        </p:nvSpPr>
        <p:spPr>
          <a:xfrm>
            <a:off x="4572000" y="1123950"/>
            <a:ext cx="3541014" cy="34607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37160" indent="-137160" algn="l" defTabSz="685800" rtl="0" eaLnBrk="1" latinLnBrk="0" hangingPunct="1">
              <a:lnSpc>
                <a:spcPct val="90000"/>
              </a:lnSpc>
              <a:spcBef>
                <a:spcPts val="9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-137160" algn="l" defTabSz="6858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15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8640" indent="-137160" algn="l" defTabSz="6858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15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54380" indent="-137160" algn="l" defTabSz="6858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15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60120" indent="-137160" algn="l" defTabSz="6858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15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0000" indent="-171450" algn="l" defTabSz="6858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15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25000" indent="-171450" algn="l" defTabSz="6858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15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0000" indent="-171450" algn="l" defTabSz="6858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15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5000" indent="-171450" algn="l" defTabSz="6858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15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endParaRPr lang="en-US" dirty="0">
              <a:solidFill>
                <a:srgbClr val="000000"/>
              </a:solidFill>
              <a:latin typeface="Hack NF" panose="020B0609030202020204" pitchFamily="50" charset="0"/>
            </a:endParaRPr>
          </a:p>
          <a:p>
            <a:pPr marL="0" indent="0">
              <a:buFont typeface="Wingdings" pitchFamily="2" charset="2"/>
              <a:buNone/>
            </a:pP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3FD4F26-1B6C-4AA3-A7B9-69A21E101A00}"/>
              </a:ext>
            </a:extLst>
          </p:cNvPr>
          <p:cNvSpPr txBox="1">
            <a:spLocks/>
          </p:cNvSpPr>
          <p:nvPr/>
        </p:nvSpPr>
        <p:spPr>
          <a:xfrm>
            <a:off x="4572000" y="1120053"/>
            <a:ext cx="3541014" cy="34607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37160" indent="-137160" algn="l" defTabSz="685800" rtl="0" eaLnBrk="1" latinLnBrk="0" hangingPunct="1">
              <a:lnSpc>
                <a:spcPct val="90000"/>
              </a:lnSpc>
              <a:spcBef>
                <a:spcPts val="9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-137160" algn="l" defTabSz="6858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15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8640" indent="-137160" algn="l" defTabSz="6858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15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54380" indent="-137160" algn="l" defTabSz="6858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15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60120" indent="-137160" algn="l" defTabSz="6858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15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0000" indent="-171450" algn="l" defTabSz="6858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15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25000" indent="-171450" algn="l" defTabSz="6858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15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0000" indent="-171450" algn="l" defTabSz="6858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15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5000" indent="-171450" algn="l" defTabSz="6858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15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en-US" sz="1600" dirty="0">
                <a:solidFill>
                  <a:srgbClr val="8B0000"/>
                </a:solidFill>
                <a:latin typeface="Consolas" panose="020B0609020204030204" pitchFamily="49" charset="0"/>
              </a:rPr>
              <a:t>hello123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en-US" sz="16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A9A9A9"/>
                </a:solidFill>
                <a:latin typeface="Consolas" panose="020B0609020204030204" pitchFamily="49" charset="0"/>
              </a:rPr>
              <a:t>-match</a:t>
            </a:r>
            <a:r>
              <a:rPr lang="en-US" sz="16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en-US" sz="1600" dirty="0">
                <a:solidFill>
                  <a:srgbClr val="8B0000"/>
                </a:solidFill>
                <a:latin typeface="Consolas" panose="020B0609020204030204" pitchFamily="49" charset="0"/>
              </a:rPr>
              <a:t>\w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</a:rPr>
              <a:t>Returns True</a:t>
            </a:r>
          </a:p>
          <a:p>
            <a:pPr marL="0" indent="0">
              <a:buFont typeface="Wingdings" pitchFamily="2" charset="2"/>
              <a:buNone/>
            </a:pPr>
            <a:endParaRPr lang="en-US" dirty="0">
              <a:solidFill>
                <a:srgbClr val="000000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en-US" dirty="0">
                <a:solidFill>
                  <a:srgbClr val="8B0000"/>
                </a:solidFill>
                <a:highlight>
                  <a:srgbClr val="00FF00"/>
                </a:highlight>
                <a:latin typeface="Consolas" panose="020B0609020204030204" pitchFamily="49" charset="0"/>
              </a:rPr>
              <a:t>hi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A9A9A9"/>
                </a:solidFill>
                <a:latin typeface="Consolas" panose="020B0609020204030204" pitchFamily="49" charset="0"/>
              </a:rPr>
              <a:t>-match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en-US" dirty="0">
                <a:solidFill>
                  <a:srgbClr val="8B0000"/>
                </a:solidFill>
                <a:highlight>
                  <a:srgbClr val="00FF00"/>
                </a:highlight>
                <a:latin typeface="Consolas" panose="020B0609020204030204" pitchFamily="49" charset="0"/>
              </a:rPr>
              <a:t>^hi$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endParaRPr lang="en-US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/>
              <a:t>Returns True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Font typeface="Wingdings" pitchFamily="2" charset="2"/>
              <a:buNone/>
            </a:pPr>
            <a:endParaRPr lang="en-US" dirty="0">
              <a:solidFill>
                <a:srgbClr val="000000"/>
              </a:solidFill>
              <a:latin typeface="Hack NF" panose="020B0609030202020204" pitchFamily="50" charset="0"/>
            </a:endParaRPr>
          </a:p>
          <a:p>
            <a:pPr marL="0" indent="0">
              <a:buFont typeface="Wingdings" pitchFamily="2" charset="2"/>
              <a:buNone/>
            </a:pPr>
            <a:endParaRPr lang="en-US" dirty="0">
              <a:solidFill>
                <a:srgbClr val="000000"/>
              </a:solidFill>
              <a:latin typeface="Hack NF" panose="020B0609030202020204" pitchFamily="50" charset="0"/>
            </a:endParaRPr>
          </a:p>
          <a:p>
            <a:pPr marL="0" indent="0">
              <a:buFont typeface="Wingdings" pitchFamily="2" charset="2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18164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6CA34E-3B18-4320-BD00-D9F819E2BF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Special Symbols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428F78-AD98-4A44-B389-9CA71A7496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386" y="1168432"/>
            <a:ext cx="3541014" cy="3460718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en-US" dirty="0">
                <a:solidFill>
                  <a:srgbClr val="8B0000"/>
                </a:solidFill>
                <a:latin typeface="Consolas" panose="020B0609020204030204" pitchFamily="49" charset="0"/>
              </a:rPr>
              <a:t>something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A9A9A9"/>
                </a:solidFill>
                <a:latin typeface="Consolas" panose="020B0609020204030204" pitchFamily="49" charset="0"/>
              </a:rPr>
              <a:t>-match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en-US" dirty="0" err="1">
                <a:solidFill>
                  <a:srgbClr val="8B0000"/>
                </a:solidFill>
                <a:latin typeface="Consolas" panose="020B0609020204030204" pitchFamily="49" charset="0"/>
              </a:rPr>
              <a:t>some.hing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endParaRPr lang="en-US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/>
              <a:t>Returns True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en-US" dirty="0">
                <a:solidFill>
                  <a:srgbClr val="8B0000"/>
                </a:solidFill>
                <a:latin typeface="Consolas" panose="020B0609020204030204" pitchFamily="49" charset="0"/>
              </a:rPr>
              <a:t>123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A9A9A9"/>
                </a:solidFill>
                <a:latin typeface="Consolas" panose="020B0609020204030204" pitchFamily="49" charset="0"/>
              </a:rPr>
              <a:t>-match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en-US" dirty="0">
                <a:solidFill>
                  <a:srgbClr val="8B0000"/>
                </a:solidFill>
                <a:latin typeface="Consolas" panose="020B0609020204030204" pitchFamily="49" charset="0"/>
              </a:rPr>
              <a:t>\d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</a:rPr>
              <a:t>Returns True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en-US" dirty="0">
                <a:solidFill>
                  <a:srgbClr val="8B0000"/>
                </a:solidFill>
                <a:latin typeface="Consolas" panose="020B0609020204030204" pitchFamily="49" charset="0"/>
              </a:rPr>
              <a:t>123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A9A9A9"/>
                </a:solidFill>
                <a:latin typeface="Consolas" panose="020B0609020204030204" pitchFamily="49" charset="0"/>
              </a:rPr>
              <a:t>-match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en-US" dirty="0">
                <a:solidFill>
                  <a:srgbClr val="8B0000"/>
                </a:solidFill>
                <a:latin typeface="Consolas" panose="020B0609020204030204" pitchFamily="49" charset="0"/>
              </a:rPr>
              <a:t>\D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</a:rPr>
              <a:t>Returns False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42E740-B614-4090-AD1A-E0FDD92BFC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9C38947-AC19-49C1-99B3-6EF772570E96}"/>
              </a:ext>
            </a:extLst>
          </p:cNvPr>
          <p:cNvSpPr txBox="1">
            <a:spLocks/>
          </p:cNvSpPr>
          <p:nvPr/>
        </p:nvSpPr>
        <p:spPr>
          <a:xfrm>
            <a:off x="4572000" y="1123950"/>
            <a:ext cx="3541014" cy="34607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37160" indent="-137160" algn="l" defTabSz="685800" rtl="0" eaLnBrk="1" latinLnBrk="0" hangingPunct="1">
              <a:lnSpc>
                <a:spcPct val="90000"/>
              </a:lnSpc>
              <a:spcBef>
                <a:spcPts val="9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-137160" algn="l" defTabSz="6858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15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8640" indent="-137160" algn="l" defTabSz="6858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15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54380" indent="-137160" algn="l" defTabSz="6858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15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60120" indent="-137160" algn="l" defTabSz="6858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15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0000" indent="-171450" algn="l" defTabSz="6858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15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25000" indent="-171450" algn="l" defTabSz="6858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15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0000" indent="-171450" algn="l" defTabSz="6858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15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5000" indent="-171450" algn="l" defTabSz="6858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15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endParaRPr lang="en-US" dirty="0">
              <a:solidFill>
                <a:srgbClr val="000000"/>
              </a:solidFill>
              <a:latin typeface="Hack NF" panose="020B0609030202020204" pitchFamily="50" charset="0"/>
            </a:endParaRPr>
          </a:p>
          <a:p>
            <a:pPr marL="0" indent="0">
              <a:buFont typeface="Wingdings" pitchFamily="2" charset="2"/>
              <a:buNone/>
            </a:pP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3FD4F26-1B6C-4AA3-A7B9-69A21E101A00}"/>
              </a:ext>
            </a:extLst>
          </p:cNvPr>
          <p:cNvSpPr txBox="1">
            <a:spLocks/>
          </p:cNvSpPr>
          <p:nvPr/>
        </p:nvSpPr>
        <p:spPr>
          <a:xfrm>
            <a:off x="4572000" y="1120053"/>
            <a:ext cx="3541014" cy="34607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37160" indent="-137160" algn="l" defTabSz="685800" rtl="0" eaLnBrk="1" latinLnBrk="0" hangingPunct="1">
              <a:lnSpc>
                <a:spcPct val="90000"/>
              </a:lnSpc>
              <a:spcBef>
                <a:spcPts val="9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-137160" algn="l" defTabSz="6858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15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8640" indent="-137160" algn="l" defTabSz="6858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15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54380" indent="-137160" algn="l" defTabSz="6858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15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60120" indent="-137160" algn="l" defTabSz="6858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15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0000" indent="-171450" algn="l" defTabSz="6858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15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25000" indent="-171450" algn="l" defTabSz="6858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15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0000" indent="-171450" algn="l" defTabSz="6858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15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5000" indent="-171450" algn="l" defTabSz="6858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15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en-US" sz="1600" dirty="0">
                <a:solidFill>
                  <a:srgbClr val="8B0000"/>
                </a:solidFill>
                <a:latin typeface="Consolas" panose="020B0609020204030204" pitchFamily="49" charset="0"/>
              </a:rPr>
              <a:t>hello123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en-US" sz="16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A9A9A9"/>
                </a:solidFill>
                <a:latin typeface="Consolas" panose="020B0609020204030204" pitchFamily="49" charset="0"/>
              </a:rPr>
              <a:t>-match</a:t>
            </a:r>
            <a:r>
              <a:rPr lang="en-US" sz="16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en-US" sz="1600" dirty="0">
                <a:solidFill>
                  <a:srgbClr val="8B0000"/>
                </a:solidFill>
                <a:latin typeface="Consolas" panose="020B0609020204030204" pitchFamily="49" charset="0"/>
              </a:rPr>
              <a:t>\w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</a:rPr>
              <a:t>Returns True</a:t>
            </a:r>
          </a:p>
          <a:p>
            <a:pPr marL="0" indent="0">
              <a:buFont typeface="Wingdings" pitchFamily="2" charset="2"/>
              <a:buNone/>
            </a:pPr>
            <a:endParaRPr lang="en-US" dirty="0">
              <a:solidFill>
                <a:srgbClr val="000000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en-US" dirty="0">
                <a:solidFill>
                  <a:srgbClr val="8B0000"/>
                </a:solidFill>
                <a:latin typeface="Consolas" panose="020B0609020204030204" pitchFamily="49" charset="0"/>
              </a:rPr>
              <a:t>hi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A9A9A9"/>
                </a:solidFill>
                <a:latin typeface="Consolas" panose="020B0609020204030204" pitchFamily="49" charset="0"/>
              </a:rPr>
              <a:t>-match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en-US" dirty="0">
                <a:solidFill>
                  <a:srgbClr val="8B0000"/>
                </a:solidFill>
                <a:latin typeface="Consolas" panose="020B0609020204030204" pitchFamily="49" charset="0"/>
              </a:rPr>
              <a:t>^hi$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endParaRPr lang="en-US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/>
              <a:t>Returns True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en-US" sz="1600" dirty="0">
                <a:solidFill>
                  <a:srgbClr val="8B0000"/>
                </a:solidFill>
                <a:latin typeface="Consolas" panose="020B0609020204030204" pitchFamily="49" charset="0"/>
              </a:rPr>
              <a:t>\\p\w\slash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en-US" sz="16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A9A9A9"/>
                </a:solidFill>
                <a:latin typeface="Consolas" panose="020B0609020204030204" pitchFamily="49" charset="0"/>
              </a:rPr>
              <a:t>-match</a:t>
            </a:r>
            <a:r>
              <a:rPr lang="en-US" sz="16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en-US" sz="1600" dirty="0">
                <a:solidFill>
                  <a:srgbClr val="8B0000"/>
                </a:solidFill>
                <a:latin typeface="Consolas" panose="020B0609020204030204" pitchFamily="49" charset="0"/>
              </a:rPr>
              <a:t>\slash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</a:rPr>
              <a:t>Returns False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Font typeface="Wingdings" pitchFamily="2" charset="2"/>
              <a:buNone/>
            </a:pPr>
            <a:endParaRPr lang="en-US" dirty="0">
              <a:solidFill>
                <a:srgbClr val="000000"/>
              </a:solidFill>
              <a:latin typeface="Hack NF" panose="020B0609030202020204" pitchFamily="50" charset="0"/>
            </a:endParaRPr>
          </a:p>
          <a:p>
            <a:pPr marL="0" indent="0">
              <a:buFont typeface="Wingdings" pitchFamily="2" charset="2"/>
              <a:buNone/>
            </a:pPr>
            <a:endParaRPr lang="en-US" dirty="0">
              <a:solidFill>
                <a:srgbClr val="000000"/>
              </a:solidFill>
              <a:latin typeface="Hack NF" panose="020B0609030202020204" pitchFamily="50" charset="0"/>
            </a:endParaRPr>
          </a:p>
          <a:p>
            <a:pPr marL="0" indent="0">
              <a:buFont typeface="Wingdings" pitchFamily="2" charset="2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43746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6CA34E-3B18-4320-BD00-D9F819E2BF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Special Symbols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428F78-AD98-4A44-B389-9CA71A7496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386" y="1168432"/>
            <a:ext cx="3541014" cy="3460718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en-US" dirty="0">
                <a:solidFill>
                  <a:srgbClr val="8B0000"/>
                </a:solidFill>
                <a:latin typeface="Consolas" panose="020B0609020204030204" pitchFamily="49" charset="0"/>
              </a:rPr>
              <a:t>something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A9A9A9"/>
                </a:solidFill>
                <a:latin typeface="Consolas" panose="020B0609020204030204" pitchFamily="49" charset="0"/>
              </a:rPr>
              <a:t>-match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en-US" dirty="0" err="1">
                <a:solidFill>
                  <a:srgbClr val="8B0000"/>
                </a:solidFill>
                <a:latin typeface="Consolas" panose="020B0609020204030204" pitchFamily="49" charset="0"/>
              </a:rPr>
              <a:t>some.hing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endParaRPr lang="en-US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/>
              <a:t>Returns True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en-US" dirty="0">
                <a:solidFill>
                  <a:srgbClr val="8B0000"/>
                </a:solidFill>
                <a:latin typeface="Consolas" panose="020B0609020204030204" pitchFamily="49" charset="0"/>
              </a:rPr>
              <a:t>123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A9A9A9"/>
                </a:solidFill>
                <a:latin typeface="Consolas" panose="020B0609020204030204" pitchFamily="49" charset="0"/>
              </a:rPr>
              <a:t>-match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en-US" dirty="0">
                <a:solidFill>
                  <a:srgbClr val="8B0000"/>
                </a:solidFill>
                <a:latin typeface="Consolas" panose="020B0609020204030204" pitchFamily="49" charset="0"/>
              </a:rPr>
              <a:t>\d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</a:rPr>
              <a:t>Returns True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en-US" dirty="0">
                <a:solidFill>
                  <a:srgbClr val="8B0000"/>
                </a:solidFill>
                <a:latin typeface="Consolas" panose="020B0609020204030204" pitchFamily="49" charset="0"/>
              </a:rPr>
              <a:t>123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A9A9A9"/>
                </a:solidFill>
                <a:latin typeface="Consolas" panose="020B0609020204030204" pitchFamily="49" charset="0"/>
              </a:rPr>
              <a:t>-match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en-US" dirty="0">
                <a:solidFill>
                  <a:srgbClr val="8B0000"/>
                </a:solidFill>
                <a:latin typeface="Consolas" panose="020B0609020204030204" pitchFamily="49" charset="0"/>
              </a:rPr>
              <a:t>\D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</a:rPr>
              <a:t>Returns False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42E740-B614-4090-AD1A-E0FDD92BFC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9C38947-AC19-49C1-99B3-6EF772570E96}"/>
              </a:ext>
            </a:extLst>
          </p:cNvPr>
          <p:cNvSpPr txBox="1">
            <a:spLocks/>
          </p:cNvSpPr>
          <p:nvPr/>
        </p:nvSpPr>
        <p:spPr>
          <a:xfrm>
            <a:off x="4572000" y="1123950"/>
            <a:ext cx="3541014" cy="34607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37160" indent="-137160" algn="l" defTabSz="685800" rtl="0" eaLnBrk="1" latinLnBrk="0" hangingPunct="1">
              <a:lnSpc>
                <a:spcPct val="90000"/>
              </a:lnSpc>
              <a:spcBef>
                <a:spcPts val="9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-137160" algn="l" defTabSz="6858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15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8640" indent="-137160" algn="l" defTabSz="6858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15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54380" indent="-137160" algn="l" defTabSz="6858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15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60120" indent="-137160" algn="l" defTabSz="6858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15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0000" indent="-171450" algn="l" defTabSz="6858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15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25000" indent="-171450" algn="l" defTabSz="6858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15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0000" indent="-171450" algn="l" defTabSz="6858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15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5000" indent="-171450" algn="l" defTabSz="6858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15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endParaRPr lang="en-US" dirty="0">
              <a:solidFill>
                <a:srgbClr val="000000"/>
              </a:solidFill>
              <a:latin typeface="Hack NF" panose="020B0609030202020204" pitchFamily="50" charset="0"/>
            </a:endParaRPr>
          </a:p>
          <a:p>
            <a:pPr marL="0" indent="0">
              <a:buFont typeface="Wingdings" pitchFamily="2" charset="2"/>
              <a:buNone/>
            </a:pP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3FD4F26-1B6C-4AA3-A7B9-69A21E101A00}"/>
              </a:ext>
            </a:extLst>
          </p:cNvPr>
          <p:cNvSpPr txBox="1">
            <a:spLocks/>
          </p:cNvSpPr>
          <p:nvPr/>
        </p:nvSpPr>
        <p:spPr>
          <a:xfrm>
            <a:off x="4572000" y="1120053"/>
            <a:ext cx="3541014" cy="34607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37160" indent="-137160" algn="l" defTabSz="685800" rtl="0" eaLnBrk="1" latinLnBrk="0" hangingPunct="1">
              <a:lnSpc>
                <a:spcPct val="90000"/>
              </a:lnSpc>
              <a:spcBef>
                <a:spcPts val="9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-137160" algn="l" defTabSz="6858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15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8640" indent="-137160" algn="l" defTabSz="6858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15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54380" indent="-137160" algn="l" defTabSz="6858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15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60120" indent="-137160" algn="l" defTabSz="6858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15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0000" indent="-171450" algn="l" defTabSz="6858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15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25000" indent="-171450" algn="l" defTabSz="6858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15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0000" indent="-171450" algn="l" defTabSz="6858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15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5000" indent="-171450" algn="l" defTabSz="6858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15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en-US" sz="1600" dirty="0">
                <a:solidFill>
                  <a:srgbClr val="8B0000"/>
                </a:solidFill>
                <a:latin typeface="Consolas" panose="020B0609020204030204" pitchFamily="49" charset="0"/>
              </a:rPr>
              <a:t>hello123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en-US" sz="16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A9A9A9"/>
                </a:solidFill>
                <a:latin typeface="Consolas" panose="020B0609020204030204" pitchFamily="49" charset="0"/>
              </a:rPr>
              <a:t>-match</a:t>
            </a:r>
            <a:r>
              <a:rPr lang="en-US" sz="16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en-US" sz="1600" dirty="0">
                <a:solidFill>
                  <a:srgbClr val="8B0000"/>
                </a:solidFill>
                <a:latin typeface="Consolas" panose="020B0609020204030204" pitchFamily="49" charset="0"/>
              </a:rPr>
              <a:t>\w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</a:rPr>
              <a:t>Returns True</a:t>
            </a:r>
          </a:p>
          <a:p>
            <a:pPr marL="0" indent="0">
              <a:buFont typeface="Wingdings" pitchFamily="2" charset="2"/>
              <a:buNone/>
            </a:pPr>
            <a:endParaRPr lang="en-US" dirty="0">
              <a:solidFill>
                <a:srgbClr val="000000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en-US" dirty="0">
                <a:solidFill>
                  <a:srgbClr val="8B0000"/>
                </a:solidFill>
                <a:latin typeface="Consolas" panose="020B0609020204030204" pitchFamily="49" charset="0"/>
              </a:rPr>
              <a:t>hi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A9A9A9"/>
                </a:solidFill>
                <a:latin typeface="Consolas" panose="020B0609020204030204" pitchFamily="49" charset="0"/>
              </a:rPr>
              <a:t>-match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en-US" dirty="0">
                <a:solidFill>
                  <a:srgbClr val="8B0000"/>
                </a:solidFill>
                <a:latin typeface="Consolas" panose="020B0609020204030204" pitchFamily="49" charset="0"/>
              </a:rPr>
              <a:t>^hi$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endParaRPr lang="en-US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/>
              <a:t>Returns True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en-US" sz="1600" dirty="0">
                <a:solidFill>
                  <a:srgbClr val="8B0000"/>
                </a:solidFill>
                <a:latin typeface="Consolas" panose="020B0609020204030204" pitchFamily="49" charset="0"/>
              </a:rPr>
              <a:t>\\p\w\s</a:t>
            </a:r>
            <a:r>
              <a:rPr lang="en-US" sz="1600" dirty="0">
                <a:solidFill>
                  <a:srgbClr val="8B0000"/>
                </a:solidFill>
                <a:highlight>
                  <a:srgbClr val="00FFFF"/>
                </a:highlight>
                <a:latin typeface="Consolas" panose="020B0609020204030204" pitchFamily="49" charset="0"/>
              </a:rPr>
              <a:t>lash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en-US" sz="16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A9A9A9"/>
                </a:solidFill>
                <a:latin typeface="Consolas" panose="020B0609020204030204" pitchFamily="49" charset="0"/>
              </a:rPr>
              <a:t>-match</a:t>
            </a:r>
            <a:r>
              <a:rPr lang="en-US" sz="16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en-US" sz="1600" dirty="0">
                <a:solidFill>
                  <a:srgbClr val="8B0000"/>
                </a:solidFill>
                <a:highlight>
                  <a:srgbClr val="FF00FF"/>
                </a:highlight>
                <a:latin typeface="Consolas" panose="020B0609020204030204" pitchFamily="49" charset="0"/>
              </a:rPr>
              <a:t>\s</a:t>
            </a:r>
            <a:r>
              <a:rPr lang="en-US" sz="1600" dirty="0">
                <a:solidFill>
                  <a:srgbClr val="8B0000"/>
                </a:solidFill>
                <a:highlight>
                  <a:srgbClr val="00FFFF"/>
                </a:highlight>
                <a:latin typeface="Consolas" panose="020B0609020204030204" pitchFamily="49" charset="0"/>
              </a:rPr>
              <a:t>lash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</a:rPr>
              <a:t>Returns False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Font typeface="Wingdings" pitchFamily="2" charset="2"/>
              <a:buNone/>
            </a:pPr>
            <a:endParaRPr lang="en-US" dirty="0">
              <a:solidFill>
                <a:srgbClr val="000000"/>
              </a:solidFill>
              <a:latin typeface="Hack NF" panose="020B0609030202020204" pitchFamily="50" charset="0"/>
            </a:endParaRPr>
          </a:p>
          <a:p>
            <a:pPr marL="0" indent="0">
              <a:buFont typeface="Wingdings" pitchFamily="2" charset="2"/>
              <a:buNone/>
            </a:pPr>
            <a:endParaRPr lang="en-US" dirty="0">
              <a:solidFill>
                <a:srgbClr val="000000"/>
              </a:solidFill>
              <a:latin typeface="Hack NF" panose="020B0609030202020204" pitchFamily="50" charset="0"/>
            </a:endParaRPr>
          </a:p>
          <a:p>
            <a:pPr marL="0" indent="0">
              <a:buFont typeface="Wingdings" pitchFamily="2" charset="2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17309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6CA34E-3B18-4320-BD00-D9F819E2BF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Special Symbols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428F78-AD98-4A44-B389-9CA71A7496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386" y="1168432"/>
            <a:ext cx="3541014" cy="3460718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en-US" dirty="0">
                <a:solidFill>
                  <a:srgbClr val="8B0000"/>
                </a:solidFill>
                <a:latin typeface="Consolas" panose="020B0609020204030204" pitchFamily="49" charset="0"/>
              </a:rPr>
              <a:t>something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A9A9A9"/>
                </a:solidFill>
                <a:latin typeface="Consolas" panose="020B0609020204030204" pitchFamily="49" charset="0"/>
              </a:rPr>
              <a:t>-match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en-US" dirty="0" err="1">
                <a:solidFill>
                  <a:srgbClr val="8B0000"/>
                </a:solidFill>
                <a:latin typeface="Consolas" panose="020B0609020204030204" pitchFamily="49" charset="0"/>
              </a:rPr>
              <a:t>some.hing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endParaRPr lang="en-US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/>
              <a:t>Returns True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en-US" dirty="0">
                <a:solidFill>
                  <a:srgbClr val="8B0000"/>
                </a:solidFill>
                <a:latin typeface="Consolas" panose="020B0609020204030204" pitchFamily="49" charset="0"/>
              </a:rPr>
              <a:t>123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A9A9A9"/>
                </a:solidFill>
                <a:latin typeface="Consolas" panose="020B0609020204030204" pitchFamily="49" charset="0"/>
              </a:rPr>
              <a:t>-match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en-US" dirty="0">
                <a:solidFill>
                  <a:srgbClr val="8B0000"/>
                </a:solidFill>
                <a:latin typeface="Consolas" panose="020B0609020204030204" pitchFamily="49" charset="0"/>
              </a:rPr>
              <a:t>\d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</a:rPr>
              <a:t>Returns True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en-US" dirty="0">
                <a:solidFill>
                  <a:srgbClr val="8B0000"/>
                </a:solidFill>
                <a:latin typeface="Consolas" panose="020B0609020204030204" pitchFamily="49" charset="0"/>
              </a:rPr>
              <a:t>123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A9A9A9"/>
                </a:solidFill>
                <a:latin typeface="Consolas" panose="020B0609020204030204" pitchFamily="49" charset="0"/>
              </a:rPr>
              <a:t>-match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en-US" dirty="0">
                <a:solidFill>
                  <a:srgbClr val="8B0000"/>
                </a:solidFill>
                <a:latin typeface="Consolas" panose="020B0609020204030204" pitchFamily="49" charset="0"/>
              </a:rPr>
              <a:t>\D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</a:rPr>
              <a:t>Returns False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42E740-B614-4090-AD1A-E0FDD92BFC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9C38947-AC19-49C1-99B3-6EF772570E96}"/>
              </a:ext>
            </a:extLst>
          </p:cNvPr>
          <p:cNvSpPr txBox="1">
            <a:spLocks/>
          </p:cNvSpPr>
          <p:nvPr/>
        </p:nvSpPr>
        <p:spPr>
          <a:xfrm>
            <a:off x="4572000" y="1123950"/>
            <a:ext cx="3541014" cy="34607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37160" indent="-137160" algn="l" defTabSz="685800" rtl="0" eaLnBrk="1" latinLnBrk="0" hangingPunct="1">
              <a:lnSpc>
                <a:spcPct val="90000"/>
              </a:lnSpc>
              <a:spcBef>
                <a:spcPts val="9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-137160" algn="l" defTabSz="6858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15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8640" indent="-137160" algn="l" defTabSz="6858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15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54380" indent="-137160" algn="l" defTabSz="6858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15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60120" indent="-137160" algn="l" defTabSz="6858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15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0000" indent="-171450" algn="l" defTabSz="6858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15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25000" indent="-171450" algn="l" defTabSz="6858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15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0000" indent="-171450" algn="l" defTabSz="6858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15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5000" indent="-171450" algn="l" defTabSz="6858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15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endParaRPr lang="en-US" dirty="0">
              <a:solidFill>
                <a:srgbClr val="000000"/>
              </a:solidFill>
              <a:latin typeface="Hack NF" panose="020B0609030202020204" pitchFamily="50" charset="0"/>
            </a:endParaRPr>
          </a:p>
          <a:p>
            <a:pPr marL="0" indent="0">
              <a:buFont typeface="Wingdings" pitchFamily="2" charset="2"/>
              <a:buNone/>
            </a:pP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3FD4F26-1B6C-4AA3-A7B9-69A21E101A00}"/>
              </a:ext>
            </a:extLst>
          </p:cNvPr>
          <p:cNvSpPr txBox="1">
            <a:spLocks/>
          </p:cNvSpPr>
          <p:nvPr/>
        </p:nvSpPr>
        <p:spPr>
          <a:xfrm>
            <a:off x="4572000" y="1120053"/>
            <a:ext cx="3541014" cy="34607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37160" indent="-137160" algn="l" defTabSz="685800" rtl="0" eaLnBrk="1" latinLnBrk="0" hangingPunct="1">
              <a:lnSpc>
                <a:spcPct val="90000"/>
              </a:lnSpc>
              <a:spcBef>
                <a:spcPts val="9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-137160" algn="l" defTabSz="6858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15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8640" indent="-137160" algn="l" defTabSz="6858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15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54380" indent="-137160" algn="l" defTabSz="6858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15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60120" indent="-137160" algn="l" defTabSz="6858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15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0000" indent="-171450" algn="l" defTabSz="6858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15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25000" indent="-171450" algn="l" defTabSz="6858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15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0000" indent="-171450" algn="l" defTabSz="6858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15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5000" indent="-171450" algn="l" defTabSz="6858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15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en-US" sz="1600" dirty="0">
                <a:solidFill>
                  <a:srgbClr val="8B0000"/>
                </a:solidFill>
                <a:latin typeface="Consolas" panose="020B0609020204030204" pitchFamily="49" charset="0"/>
              </a:rPr>
              <a:t>hello123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en-US" sz="16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A9A9A9"/>
                </a:solidFill>
                <a:latin typeface="Consolas" panose="020B0609020204030204" pitchFamily="49" charset="0"/>
              </a:rPr>
              <a:t>-match</a:t>
            </a:r>
            <a:r>
              <a:rPr lang="en-US" sz="16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en-US" sz="1600" dirty="0">
                <a:solidFill>
                  <a:srgbClr val="8B0000"/>
                </a:solidFill>
                <a:latin typeface="Consolas" panose="020B0609020204030204" pitchFamily="49" charset="0"/>
              </a:rPr>
              <a:t>\w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</a:rPr>
              <a:t>Returns True</a:t>
            </a:r>
          </a:p>
          <a:p>
            <a:pPr marL="0" indent="0">
              <a:buFont typeface="Wingdings" pitchFamily="2" charset="2"/>
              <a:buNone/>
            </a:pPr>
            <a:endParaRPr lang="en-US" dirty="0">
              <a:solidFill>
                <a:srgbClr val="000000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en-US" dirty="0">
                <a:solidFill>
                  <a:srgbClr val="8B0000"/>
                </a:solidFill>
                <a:latin typeface="Consolas" panose="020B0609020204030204" pitchFamily="49" charset="0"/>
              </a:rPr>
              <a:t>hi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A9A9A9"/>
                </a:solidFill>
                <a:latin typeface="Consolas" panose="020B0609020204030204" pitchFamily="49" charset="0"/>
              </a:rPr>
              <a:t>-match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en-US" dirty="0">
                <a:solidFill>
                  <a:srgbClr val="8B0000"/>
                </a:solidFill>
                <a:latin typeface="Consolas" panose="020B0609020204030204" pitchFamily="49" charset="0"/>
              </a:rPr>
              <a:t>^hi$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endParaRPr lang="en-US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/>
              <a:t>Returns True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en-US" sz="1600" dirty="0">
                <a:solidFill>
                  <a:srgbClr val="8B0000"/>
                </a:solidFill>
                <a:latin typeface="Consolas" panose="020B0609020204030204" pitchFamily="49" charset="0"/>
              </a:rPr>
              <a:t>\\p\w\slash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en-US" sz="16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A9A9A9"/>
                </a:solidFill>
                <a:latin typeface="Consolas" panose="020B0609020204030204" pitchFamily="49" charset="0"/>
              </a:rPr>
              <a:t>-match</a:t>
            </a:r>
            <a:r>
              <a:rPr lang="en-US" sz="16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en-US" sz="1600" dirty="0">
                <a:solidFill>
                  <a:srgbClr val="8B0000"/>
                </a:solidFill>
                <a:highlight>
                  <a:srgbClr val="FF0000"/>
                </a:highlight>
                <a:latin typeface="Consolas" panose="020B0609020204030204" pitchFamily="49" charset="0"/>
              </a:rPr>
              <a:t>\slash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</a:rPr>
              <a:t>Returns False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Font typeface="Wingdings" pitchFamily="2" charset="2"/>
              <a:buNone/>
            </a:pPr>
            <a:endParaRPr lang="en-US" dirty="0">
              <a:solidFill>
                <a:srgbClr val="000000"/>
              </a:solidFill>
              <a:latin typeface="Hack NF" panose="020B0609030202020204" pitchFamily="50" charset="0"/>
            </a:endParaRPr>
          </a:p>
          <a:p>
            <a:pPr marL="0" indent="0">
              <a:buFont typeface="Wingdings" pitchFamily="2" charset="2"/>
              <a:buNone/>
            </a:pPr>
            <a:endParaRPr lang="en-US" dirty="0">
              <a:solidFill>
                <a:srgbClr val="000000"/>
              </a:solidFill>
              <a:latin typeface="Hack NF" panose="020B0609030202020204" pitchFamily="50" charset="0"/>
            </a:endParaRPr>
          </a:p>
          <a:p>
            <a:pPr marL="0" indent="0">
              <a:buFont typeface="Wingdings" pitchFamily="2" charset="2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16192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6CA34E-3B18-4320-BD00-D9F819E2BF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Special Symbols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428F78-AD98-4A44-B389-9CA71A7496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386" y="1168432"/>
            <a:ext cx="3541014" cy="3460718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en-US" dirty="0">
                <a:solidFill>
                  <a:srgbClr val="8B0000"/>
                </a:solidFill>
                <a:latin typeface="Consolas" panose="020B0609020204030204" pitchFamily="49" charset="0"/>
              </a:rPr>
              <a:t>something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A9A9A9"/>
                </a:solidFill>
                <a:latin typeface="Consolas" panose="020B0609020204030204" pitchFamily="49" charset="0"/>
              </a:rPr>
              <a:t>-match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en-US" dirty="0" err="1">
                <a:solidFill>
                  <a:srgbClr val="8B0000"/>
                </a:solidFill>
                <a:latin typeface="Consolas" panose="020B0609020204030204" pitchFamily="49" charset="0"/>
              </a:rPr>
              <a:t>some.hing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endParaRPr lang="en-US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/>
              <a:t>Returns True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en-US" dirty="0">
                <a:solidFill>
                  <a:srgbClr val="8B0000"/>
                </a:solidFill>
                <a:latin typeface="Consolas" panose="020B0609020204030204" pitchFamily="49" charset="0"/>
              </a:rPr>
              <a:t>123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A9A9A9"/>
                </a:solidFill>
                <a:latin typeface="Consolas" panose="020B0609020204030204" pitchFamily="49" charset="0"/>
              </a:rPr>
              <a:t>-match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en-US" dirty="0">
                <a:solidFill>
                  <a:srgbClr val="8B0000"/>
                </a:solidFill>
                <a:latin typeface="Consolas" panose="020B0609020204030204" pitchFamily="49" charset="0"/>
              </a:rPr>
              <a:t>\d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</a:rPr>
              <a:t>Returns True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en-US" dirty="0">
                <a:solidFill>
                  <a:srgbClr val="8B0000"/>
                </a:solidFill>
                <a:latin typeface="Consolas" panose="020B0609020204030204" pitchFamily="49" charset="0"/>
              </a:rPr>
              <a:t>123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A9A9A9"/>
                </a:solidFill>
                <a:latin typeface="Consolas" panose="020B0609020204030204" pitchFamily="49" charset="0"/>
              </a:rPr>
              <a:t>-match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en-US" dirty="0">
                <a:solidFill>
                  <a:srgbClr val="8B0000"/>
                </a:solidFill>
                <a:latin typeface="Consolas" panose="020B0609020204030204" pitchFamily="49" charset="0"/>
              </a:rPr>
              <a:t>\D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</a:rPr>
              <a:t>Returns False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42E740-B614-4090-AD1A-E0FDD92BFC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9C38947-AC19-49C1-99B3-6EF772570E96}"/>
              </a:ext>
            </a:extLst>
          </p:cNvPr>
          <p:cNvSpPr txBox="1">
            <a:spLocks/>
          </p:cNvSpPr>
          <p:nvPr/>
        </p:nvSpPr>
        <p:spPr>
          <a:xfrm>
            <a:off x="4572000" y="1123950"/>
            <a:ext cx="3541014" cy="34607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37160" indent="-137160" algn="l" defTabSz="685800" rtl="0" eaLnBrk="1" latinLnBrk="0" hangingPunct="1">
              <a:lnSpc>
                <a:spcPct val="90000"/>
              </a:lnSpc>
              <a:spcBef>
                <a:spcPts val="9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-137160" algn="l" defTabSz="6858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15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8640" indent="-137160" algn="l" defTabSz="6858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15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54380" indent="-137160" algn="l" defTabSz="6858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15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60120" indent="-137160" algn="l" defTabSz="6858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15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0000" indent="-171450" algn="l" defTabSz="6858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15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25000" indent="-171450" algn="l" defTabSz="6858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15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0000" indent="-171450" algn="l" defTabSz="6858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15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5000" indent="-171450" algn="l" defTabSz="6858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15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endParaRPr lang="en-US" dirty="0">
              <a:solidFill>
                <a:srgbClr val="000000"/>
              </a:solidFill>
              <a:latin typeface="Hack NF" panose="020B0609030202020204" pitchFamily="50" charset="0"/>
            </a:endParaRPr>
          </a:p>
          <a:p>
            <a:pPr marL="0" indent="0">
              <a:buFont typeface="Wingdings" pitchFamily="2" charset="2"/>
              <a:buNone/>
            </a:pP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3FD4F26-1B6C-4AA3-A7B9-69A21E101A00}"/>
              </a:ext>
            </a:extLst>
          </p:cNvPr>
          <p:cNvSpPr txBox="1">
            <a:spLocks/>
          </p:cNvSpPr>
          <p:nvPr/>
        </p:nvSpPr>
        <p:spPr>
          <a:xfrm>
            <a:off x="4572000" y="1120053"/>
            <a:ext cx="3541014" cy="34607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37160" indent="-137160" algn="l" defTabSz="685800" rtl="0" eaLnBrk="1" latinLnBrk="0" hangingPunct="1">
              <a:lnSpc>
                <a:spcPct val="90000"/>
              </a:lnSpc>
              <a:spcBef>
                <a:spcPts val="9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-137160" algn="l" defTabSz="6858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15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8640" indent="-137160" algn="l" defTabSz="6858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15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54380" indent="-137160" algn="l" defTabSz="6858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15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60120" indent="-137160" algn="l" defTabSz="6858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15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0000" indent="-171450" algn="l" defTabSz="6858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15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25000" indent="-171450" algn="l" defTabSz="6858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15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0000" indent="-171450" algn="l" defTabSz="6858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15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5000" indent="-171450" algn="l" defTabSz="6858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15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en-US" sz="1600" dirty="0">
                <a:solidFill>
                  <a:srgbClr val="8B0000"/>
                </a:solidFill>
                <a:latin typeface="Consolas" panose="020B0609020204030204" pitchFamily="49" charset="0"/>
              </a:rPr>
              <a:t>hello123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en-US" sz="16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A9A9A9"/>
                </a:solidFill>
                <a:latin typeface="Consolas" panose="020B0609020204030204" pitchFamily="49" charset="0"/>
              </a:rPr>
              <a:t>-match</a:t>
            </a:r>
            <a:r>
              <a:rPr lang="en-US" sz="16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en-US" sz="1600" dirty="0">
                <a:solidFill>
                  <a:srgbClr val="8B0000"/>
                </a:solidFill>
                <a:latin typeface="Consolas" panose="020B0609020204030204" pitchFamily="49" charset="0"/>
              </a:rPr>
              <a:t>\w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</a:rPr>
              <a:t>Returns True</a:t>
            </a:r>
          </a:p>
          <a:p>
            <a:pPr marL="0" indent="0">
              <a:buFont typeface="Wingdings" pitchFamily="2" charset="2"/>
              <a:buNone/>
            </a:pPr>
            <a:endParaRPr lang="en-US" dirty="0">
              <a:solidFill>
                <a:srgbClr val="000000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en-US" dirty="0">
                <a:solidFill>
                  <a:srgbClr val="8B0000"/>
                </a:solidFill>
                <a:latin typeface="Consolas" panose="020B0609020204030204" pitchFamily="49" charset="0"/>
              </a:rPr>
              <a:t>hi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A9A9A9"/>
                </a:solidFill>
                <a:latin typeface="Consolas" panose="020B0609020204030204" pitchFamily="49" charset="0"/>
              </a:rPr>
              <a:t>-match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en-US" dirty="0">
                <a:solidFill>
                  <a:srgbClr val="8B0000"/>
                </a:solidFill>
                <a:latin typeface="Consolas" panose="020B0609020204030204" pitchFamily="49" charset="0"/>
              </a:rPr>
              <a:t>^hi$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endParaRPr lang="en-US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/>
              <a:t>Returns True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en-US" sz="1600" dirty="0">
                <a:solidFill>
                  <a:srgbClr val="8B0000"/>
                </a:solidFill>
                <a:latin typeface="Consolas" panose="020B0609020204030204" pitchFamily="49" charset="0"/>
              </a:rPr>
              <a:t>\\p\w</a:t>
            </a:r>
            <a:r>
              <a:rPr lang="en-US" sz="1600" dirty="0">
                <a:solidFill>
                  <a:srgbClr val="8B0000"/>
                </a:solidFill>
                <a:highlight>
                  <a:srgbClr val="FF00FF"/>
                </a:highlight>
                <a:latin typeface="Consolas" panose="020B0609020204030204" pitchFamily="49" charset="0"/>
              </a:rPr>
              <a:t>\</a:t>
            </a:r>
            <a:r>
              <a:rPr lang="en-US" sz="1600" dirty="0">
                <a:solidFill>
                  <a:srgbClr val="8B0000"/>
                </a:solidFill>
                <a:highlight>
                  <a:srgbClr val="00FFFF"/>
                </a:highlight>
                <a:latin typeface="Consolas" panose="020B0609020204030204" pitchFamily="49" charset="0"/>
              </a:rPr>
              <a:t>slash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en-US" sz="16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A9A9A9"/>
                </a:solidFill>
                <a:latin typeface="Consolas" panose="020B0609020204030204" pitchFamily="49" charset="0"/>
              </a:rPr>
              <a:t>-match</a:t>
            </a:r>
            <a:r>
              <a:rPr lang="en-US" sz="16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8B0000"/>
                </a:solidFill>
                <a:latin typeface="Consolas" panose="020B0609020204030204" pitchFamily="49" charset="0"/>
              </a:rPr>
              <a:t>'</a:t>
            </a:r>
            <a:r>
              <a:rPr lang="en-US" sz="1600" dirty="0">
                <a:solidFill>
                  <a:srgbClr val="8B0000"/>
                </a:solidFill>
                <a:highlight>
                  <a:srgbClr val="FF00FF"/>
                </a:highlight>
                <a:latin typeface="Consolas" panose="020B0609020204030204" pitchFamily="49" charset="0"/>
              </a:rPr>
              <a:t>\\</a:t>
            </a:r>
            <a:r>
              <a:rPr lang="en-US" sz="1600" dirty="0">
                <a:solidFill>
                  <a:srgbClr val="8B0000"/>
                </a:solidFill>
                <a:highlight>
                  <a:srgbClr val="00FFFF"/>
                </a:highlight>
                <a:latin typeface="Consolas" panose="020B0609020204030204" pitchFamily="49" charset="0"/>
              </a:rPr>
              <a:t>slash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</a:p>
          <a:p>
            <a:pPr marL="0" indent="0">
              <a:buNone/>
            </a:pPr>
            <a:r>
              <a:rPr lang="en-US" dirty="0"/>
              <a:t>Returns True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Font typeface="Wingdings" pitchFamily="2" charset="2"/>
              <a:buNone/>
            </a:pPr>
            <a:endParaRPr lang="en-US" dirty="0">
              <a:solidFill>
                <a:srgbClr val="000000"/>
              </a:solidFill>
              <a:latin typeface="Hack NF" panose="020B0609030202020204" pitchFamily="50" charset="0"/>
            </a:endParaRPr>
          </a:p>
          <a:p>
            <a:pPr marL="0" indent="0">
              <a:buFont typeface="Wingdings" pitchFamily="2" charset="2"/>
              <a:buNone/>
            </a:pPr>
            <a:endParaRPr lang="en-US" dirty="0">
              <a:solidFill>
                <a:srgbClr val="000000"/>
              </a:solidFill>
              <a:latin typeface="Hack NF" panose="020B0609030202020204" pitchFamily="50" charset="0"/>
            </a:endParaRPr>
          </a:p>
          <a:p>
            <a:pPr marL="0" indent="0">
              <a:buFont typeface="Wingdings" pitchFamily="2" charset="2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29482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6CA34E-3B18-4320-BD00-D9F819E2BF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Special Symbols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428F78-AD98-4A44-B389-9CA71A7496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386" y="1168432"/>
            <a:ext cx="3541014" cy="3460718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en-US" dirty="0">
                <a:solidFill>
                  <a:srgbClr val="8B0000"/>
                </a:solidFill>
                <a:latin typeface="Consolas" panose="020B0609020204030204" pitchFamily="49" charset="0"/>
              </a:rPr>
              <a:t>something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A9A9A9"/>
                </a:solidFill>
                <a:latin typeface="Consolas" panose="020B0609020204030204" pitchFamily="49" charset="0"/>
              </a:rPr>
              <a:t>-match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en-US" dirty="0" err="1">
                <a:solidFill>
                  <a:srgbClr val="8B0000"/>
                </a:solidFill>
                <a:latin typeface="Consolas" panose="020B0609020204030204" pitchFamily="49" charset="0"/>
              </a:rPr>
              <a:t>some.hing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endParaRPr lang="en-US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/>
              <a:t>Returns True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en-US" dirty="0">
                <a:solidFill>
                  <a:srgbClr val="8B0000"/>
                </a:solidFill>
                <a:latin typeface="Consolas" panose="020B0609020204030204" pitchFamily="49" charset="0"/>
              </a:rPr>
              <a:t>123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A9A9A9"/>
                </a:solidFill>
                <a:latin typeface="Consolas" panose="020B0609020204030204" pitchFamily="49" charset="0"/>
              </a:rPr>
              <a:t>-match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en-US" dirty="0">
                <a:solidFill>
                  <a:srgbClr val="8B0000"/>
                </a:solidFill>
                <a:latin typeface="Consolas" panose="020B0609020204030204" pitchFamily="49" charset="0"/>
              </a:rPr>
              <a:t>\d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</a:rPr>
              <a:t>Returns True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en-US" dirty="0">
                <a:solidFill>
                  <a:srgbClr val="8B0000"/>
                </a:solidFill>
                <a:latin typeface="Consolas" panose="020B0609020204030204" pitchFamily="49" charset="0"/>
              </a:rPr>
              <a:t>123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A9A9A9"/>
                </a:solidFill>
                <a:latin typeface="Consolas" panose="020B0609020204030204" pitchFamily="49" charset="0"/>
              </a:rPr>
              <a:t>-match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en-US" dirty="0">
                <a:solidFill>
                  <a:srgbClr val="8B0000"/>
                </a:solidFill>
                <a:latin typeface="Consolas" panose="020B0609020204030204" pitchFamily="49" charset="0"/>
              </a:rPr>
              <a:t>\D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</a:rPr>
              <a:t>Returns False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42E740-B614-4090-AD1A-E0FDD92BFC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9C38947-AC19-49C1-99B3-6EF772570E96}"/>
              </a:ext>
            </a:extLst>
          </p:cNvPr>
          <p:cNvSpPr txBox="1">
            <a:spLocks/>
          </p:cNvSpPr>
          <p:nvPr/>
        </p:nvSpPr>
        <p:spPr>
          <a:xfrm>
            <a:off x="4572000" y="1123950"/>
            <a:ext cx="3541014" cy="34607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37160" indent="-137160" algn="l" defTabSz="685800" rtl="0" eaLnBrk="1" latinLnBrk="0" hangingPunct="1">
              <a:lnSpc>
                <a:spcPct val="90000"/>
              </a:lnSpc>
              <a:spcBef>
                <a:spcPts val="9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-137160" algn="l" defTabSz="6858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15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8640" indent="-137160" algn="l" defTabSz="6858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15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54380" indent="-137160" algn="l" defTabSz="6858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15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60120" indent="-137160" algn="l" defTabSz="6858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15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0000" indent="-171450" algn="l" defTabSz="6858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15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25000" indent="-171450" algn="l" defTabSz="6858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15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0000" indent="-171450" algn="l" defTabSz="6858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15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5000" indent="-171450" algn="l" defTabSz="6858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15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endParaRPr lang="en-US" dirty="0">
              <a:solidFill>
                <a:srgbClr val="000000"/>
              </a:solidFill>
              <a:latin typeface="Hack NF" panose="020B0609030202020204" pitchFamily="50" charset="0"/>
            </a:endParaRPr>
          </a:p>
          <a:p>
            <a:pPr marL="0" indent="0">
              <a:buFont typeface="Wingdings" pitchFamily="2" charset="2"/>
              <a:buNone/>
            </a:pP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3FD4F26-1B6C-4AA3-A7B9-69A21E101A00}"/>
              </a:ext>
            </a:extLst>
          </p:cNvPr>
          <p:cNvSpPr txBox="1">
            <a:spLocks/>
          </p:cNvSpPr>
          <p:nvPr/>
        </p:nvSpPr>
        <p:spPr>
          <a:xfrm>
            <a:off x="4572000" y="1120053"/>
            <a:ext cx="3541014" cy="34607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37160" indent="-137160" algn="l" defTabSz="685800" rtl="0" eaLnBrk="1" latinLnBrk="0" hangingPunct="1">
              <a:lnSpc>
                <a:spcPct val="90000"/>
              </a:lnSpc>
              <a:spcBef>
                <a:spcPts val="9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-137160" algn="l" defTabSz="6858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15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8640" indent="-137160" algn="l" defTabSz="6858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15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54380" indent="-137160" algn="l" defTabSz="6858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15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60120" indent="-137160" algn="l" defTabSz="6858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15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0000" indent="-171450" algn="l" defTabSz="6858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15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25000" indent="-171450" algn="l" defTabSz="6858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15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0000" indent="-171450" algn="l" defTabSz="6858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15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5000" indent="-171450" algn="l" defTabSz="6858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15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en-US" sz="1600" dirty="0">
                <a:solidFill>
                  <a:srgbClr val="8B0000"/>
                </a:solidFill>
                <a:latin typeface="Consolas" panose="020B0609020204030204" pitchFamily="49" charset="0"/>
              </a:rPr>
              <a:t>hello123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en-US" sz="16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A9A9A9"/>
                </a:solidFill>
                <a:latin typeface="Consolas" panose="020B0609020204030204" pitchFamily="49" charset="0"/>
              </a:rPr>
              <a:t>-match</a:t>
            </a:r>
            <a:r>
              <a:rPr lang="en-US" sz="16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en-US" sz="1600" dirty="0">
                <a:solidFill>
                  <a:srgbClr val="8B0000"/>
                </a:solidFill>
                <a:latin typeface="Consolas" panose="020B0609020204030204" pitchFamily="49" charset="0"/>
              </a:rPr>
              <a:t>\w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</a:rPr>
              <a:t>Returns True</a:t>
            </a:r>
          </a:p>
          <a:p>
            <a:pPr marL="0" indent="0">
              <a:buFont typeface="Wingdings" pitchFamily="2" charset="2"/>
              <a:buNone/>
            </a:pPr>
            <a:endParaRPr lang="en-US" dirty="0">
              <a:solidFill>
                <a:srgbClr val="000000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en-US" dirty="0">
                <a:solidFill>
                  <a:srgbClr val="8B0000"/>
                </a:solidFill>
                <a:latin typeface="Consolas" panose="020B0609020204030204" pitchFamily="49" charset="0"/>
              </a:rPr>
              <a:t>hi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A9A9A9"/>
                </a:solidFill>
                <a:latin typeface="Consolas" panose="020B0609020204030204" pitchFamily="49" charset="0"/>
              </a:rPr>
              <a:t>-match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en-US" dirty="0">
                <a:solidFill>
                  <a:srgbClr val="8B0000"/>
                </a:solidFill>
                <a:latin typeface="Consolas" panose="020B0609020204030204" pitchFamily="49" charset="0"/>
              </a:rPr>
              <a:t>^hi$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endParaRPr lang="en-US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/>
              <a:t>Returns True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en-US" sz="1600" dirty="0">
                <a:solidFill>
                  <a:srgbClr val="8B0000"/>
                </a:solidFill>
                <a:latin typeface="Consolas" panose="020B0609020204030204" pitchFamily="49" charset="0"/>
              </a:rPr>
              <a:t>\\p\w</a:t>
            </a:r>
            <a:r>
              <a:rPr lang="en-US" sz="1600" dirty="0">
                <a:solidFill>
                  <a:srgbClr val="8B0000"/>
                </a:solidFill>
                <a:highlight>
                  <a:srgbClr val="00FF00"/>
                </a:highlight>
                <a:latin typeface="Consolas" panose="020B0609020204030204" pitchFamily="49" charset="0"/>
              </a:rPr>
              <a:t>\slash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en-US" sz="16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A9A9A9"/>
                </a:solidFill>
                <a:latin typeface="Consolas" panose="020B0609020204030204" pitchFamily="49" charset="0"/>
              </a:rPr>
              <a:t>-match</a:t>
            </a:r>
            <a:r>
              <a:rPr lang="en-US" sz="16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8B0000"/>
                </a:solidFill>
                <a:latin typeface="Consolas" panose="020B0609020204030204" pitchFamily="49" charset="0"/>
              </a:rPr>
              <a:t>'</a:t>
            </a:r>
            <a:r>
              <a:rPr lang="en-US" sz="1600" dirty="0">
                <a:solidFill>
                  <a:srgbClr val="8B0000"/>
                </a:solidFill>
                <a:highlight>
                  <a:srgbClr val="00FF00"/>
                </a:highlight>
                <a:latin typeface="Consolas" panose="020B0609020204030204" pitchFamily="49" charset="0"/>
              </a:rPr>
              <a:t>\\slash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</a:p>
          <a:p>
            <a:pPr marL="0" indent="0">
              <a:buNone/>
            </a:pPr>
            <a:r>
              <a:rPr lang="en-US" dirty="0"/>
              <a:t>Returns True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Font typeface="Wingdings" pitchFamily="2" charset="2"/>
              <a:buNone/>
            </a:pPr>
            <a:endParaRPr lang="en-US" dirty="0">
              <a:solidFill>
                <a:srgbClr val="000000"/>
              </a:solidFill>
              <a:latin typeface="Hack NF" panose="020B0609030202020204" pitchFamily="50" charset="0"/>
            </a:endParaRPr>
          </a:p>
          <a:p>
            <a:pPr marL="0" indent="0">
              <a:buFont typeface="Wingdings" pitchFamily="2" charset="2"/>
              <a:buNone/>
            </a:pPr>
            <a:endParaRPr lang="en-US" dirty="0">
              <a:solidFill>
                <a:srgbClr val="000000"/>
              </a:solidFill>
              <a:latin typeface="Hack NF" panose="020B0609030202020204" pitchFamily="50" charset="0"/>
            </a:endParaRPr>
          </a:p>
          <a:p>
            <a:pPr marL="0" indent="0">
              <a:buFont typeface="Wingdings" pitchFamily="2" charset="2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61229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6CA34E-3B18-4320-BD00-D9F819E2BF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Special Symbols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428F78-AD98-4A44-B389-9CA71A7496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386" y="1168432"/>
            <a:ext cx="3541014" cy="3460718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en-US" dirty="0">
                <a:solidFill>
                  <a:srgbClr val="8B0000"/>
                </a:solidFill>
                <a:latin typeface="Consolas" panose="020B0609020204030204" pitchFamily="49" charset="0"/>
              </a:rPr>
              <a:t>something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A9A9A9"/>
                </a:solidFill>
                <a:latin typeface="Consolas" panose="020B0609020204030204" pitchFamily="49" charset="0"/>
              </a:rPr>
              <a:t>-match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en-US" dirty="0" err="1">
                <a:solidFill>
                  <a:srgbClr val="8B0000"/>
                </a:solidFill>
                <a:latin typeface="Consolas" panose="020B0609020204030204" pitchFamily="49" charset="0"/>
              </a:rPr>
              <a:t>some.hing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endParaRPr lang="en-US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/>
              <a:t>Returns True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en-US" dirty="0">
                <a:solidFill>
                  <a:srgbClr val="8B0000"/>
                </a:solidFill>
                <a:latin typeface="Consolas" panose="020B0609020204030204" pitchFamily="49" charset="0"/>
              </a:rPr>
              <a:t>123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A9A9A9"/>
                </a:solidFill>
                <a:latin typeface="Consolas" panose="020B0609020204030204" pitchFamily="49" charset="0"/>
              </a:rPr>
              <a:t>-match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en-US" dirty="0">
                <a:solidFill>
                  <a:srgbClr val="8B0000"/>
                </a:solidFill>
                <a:latin typeface="Consolas" panose="020B0609020204030204" pitchFamily="49" charset="0"/>
              </a:rPr>
              <a:t>\d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</a:rPr>
              <a:t>Returns True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en-US" dirty="0">
                <a:solidFill>
                  <a:srgbClr val="8B0000"/>
                </a:solidFill>
                <a:latin typeface="Consolas" panose="020B0609020204030204" pitchFamily="49" charset="0"/>
              </a:rPr>
              <a:t>123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A9A9A9"/>
                </a:solidFill>
                <a:latin typeface="Consolas" panose="020B0609020204030204" pitchFamily="49" charset="0"/>
              </a:rPr>
              <a:t>-match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en-US" dirty="0">
                <a:solidFill>
                  <a:srgbClr val="8B0000"/>
                </a:solidFill>
                <a:latin typeface="Consolas" panose="020B0609020204030204" pitchFamily="49" charset="0"/>
              </a:rPr>
              <a:t>\D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</a:rPr>
              <a:t>Returns False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42E740-B614-4090-AD1A-E0FDD92BFC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9C38947-AC19-49C1-99B3-6EF772570E96}"/>
              </a:ext>
            </a:extLst>
          </p:cNvPr>
          <p:cNvSpPr txBox="1">
            <a:spLocks/>
          </p:cNvSpPr>
          <p:nvPr/>
        </p:nvSpPr>
        <p:spPr>
          <a:xfrm>
            <a:off x="4572000" y="1123950"/>
            <a:ext cx="3541014" cy="34607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37160" indent="-137160" algn="l" defTabSz="685800" rtl="0" eaLnBrk="1" latinLnBrk="0" hangingPunct="1">
              <a:lnSpc>
                <a:spcPct val="90000"/>
              </a:lnSpc>
              <a:spcBef>
                <a:spcPts val="9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-137160" algn="l" defTabSz="6858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15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8640" indent="-137160" algn="l" defTabSz="6858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15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54380" indent="-137160" algn="l" defTabSz="6858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15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60120" indent="-137160" algn="l" defTabSz="6858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15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0000" indent="-171450" algn="l" defTabSz="6858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15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25000" indent="-171450" algn="l" defTabSz="6858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15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0000" indent="-171450" algn="l" defTabSz="6858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15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5000" indent="-171450" algn="l" defTabSz="6858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15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endParaRPr lang="en-US" dirty="0">
              <a:solidFill>
                <a:srgbClr val="000000"/>
              </a:solidFill>
              <a:latin typeface="Hack NF" panose="020B0609030202020204" pitchFamily="50" charset="0"/>
            </a:endParaRPr>
          </a:p>
          <a:p>
            <a:pPr marL="0" indent="0">
              <a:buFont typeface="Wingdings" pitchFamily="2" charset="2"/>
              <a:buNone/>
            </a:pP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3FD4F26-1B6C-4AA3-A7B9-69A21E101A00}"/>
              </a:ext>
            </a:extLst>
          </p:cNvPr>
          <p:cNvSpPr txBox="1">
            <a:spLocks/>
          </p:cNvSpPr>
          <p:nvPr/>
        </p:nvSpPr>
        <p:spPr>
          <a:xfrm>
            <a:off x="4572000" y="1120053"/>
            <a:ext cx="3541014" cy="34607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37160" indent="-137160" algn="l" defTabSz="685800" rtl="0" eaLnBrk="1" latinLnBrk="0" hangingPunct="1">
              <a:lnSpc>
                <a:spcPct val="90000"/>
              </a:lnSpc>
              <a:spcBef>
                <a:spcPts val="9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-137160" algn="l" defTabSz="6858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15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8640" indent="-137160" algn="l" defTabSz="6858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15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54380" indent="-137160" algn="l" defTabSz="6858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15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60120" indent="-137160" algn="l" defTabSz="6858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15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0000" indent="-171450" algn="l" defTabSz="6858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15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25000" indent="-171450" algn="l" defTabSz="6858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15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0000" indent="-171450" algn="l" defTabSz="6858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15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5000" indent="-171450" algn="l" defTabSz="6858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15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en-US" sz="1600" dirty="0">
                <a:solidFill>
                  <a:srgbClr val="8B0000"/>
                </a:solidFill>
                <a:latin typeface="Consolas" panose="020B0609020204030204" pitchFamily="49" charset="0"/>
              </a:rPr>
              <a:t>hello123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en-US" sz="16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A9A9A9"/>
                </a:solidFill>
                <a:latin typeface="Consolas" panose="020B0609020204030204" pitchFamily="49" charset="0"/>
              </a:rPr>
              <a:t>-match</a:t>
            </a:r>
            <a:r>
              <a:rPr lang="en-US" sz="16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en-US" sz="1600" dirty="0">
                <a:solidFill>
                  <a:srgbClr val="8B0000"/>
                </a:solidFill>
                <a:latin typeface="Consolas" panose="020B0609020204030204" pitchFamily="49" charset="0"/>
              </a:rPr>
              <a:t>\w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</a:rPr>
              <a:t>Returns True</a:t>
            </a:r>
          </a:p>
          <a:p>
            <a:pPr marL="0" indent="0">
              <a:buFont typeface="Wingdings" pitchFamily="2" charset="2"/>
              <a:buNone/>
            </a:pPr>
            <a:endParaRPr lang="en-US" dirty="0">
              <a:solidFill>
                <a:srgbClr val="000000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en-US" dirty="0">
                <a:solidFill>
                  <a:srgbClr val="8B0000"/>
                </a:solidFill>
                <a:latin typeface="Consolas" panose="020B0609020204030204" pitchFamily="49" charset="0"/>
              </a:rPr>
              <a:t>hi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A9A9A9"/>
                </a:solidFill>
                <a:latin typeface="Consolas" panose="020B0609020204030204" pitchFamily="49" charset="0"/>
              </a:rPr>
              <a:t>-match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en-US" dirty="0">
                <a:solidFill>
                  <a:srgbClr val="8B0000"/>
                </a:solidFill>
                <a:latin typeface="Consolas" panose="020B0609020204030204" pitchFamily="49" charset="0"/>
              </a:rPr>
              <a:t>^hi$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endParaRPr lang="en-US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/>
              <a:t>Returns True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en-US" sz="1600" dirty="0">
                <a:solidFill>
                  <a:srgbClr val="8B0000"/>
                </a:solidFill>
                <a:latin typeface="Consolas" panose="020B0609020204030204" pitchFamily="49" charset="0"/>
              </a:rPr>
              <a:t>\\p\w\slash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en-US" sz="16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A9A9A9"/>
                </a:solidFill>
                <a:latin typeface="Consolas" panose="020B0609020204030204" pitchFamily="49" charset="0"/>
              </a:rPr>
              <a:t>-match</a:t>
            </a:r>
            <a:r>
              <a:rPr lang="en-US" sz="16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8B0000"/>
                </a:solidFill>
                <a:latin typeface="Consolas" panose="020B0609020204030204" pitchFamily="49" charset="0"/>
              </a:rPr>
              <a:t>'\\slash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</a:p>
          <a:p>
            <a:pPr marL="0" indent="0">
              <a:buNone/>
            </a:pPr>
            <a:r>
              <a:rPr lang="en-US" dirty="0"/>
              <a:t>Returns True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Font typeface="Wingdings" pitchFamily="2" charset="2"/>
              <a:buNone/>
            </a:pPr>
            <a:endParaRPr lang="en-US" dirty="0">
              <a:solidFill>
                <a:srgbClr val="000000"/>
              </a:solidFill>
              <a:latin typeface="Hack NF" panose="020B0609030202020204" pitchFamily="50" charset="0"/>
            </a:endParaRPr>
          </a:p>
          <a:p>
            <a:pPr marL="0" indent="0">
              <a:buFont typeface="Wingdings" pitchFamily="2" charset="2"/>
              <a:buNone/>
            </a:pPr>
            <a:endParaRPr lang="en-US" dirty="0">
              <a:solidFill>
                <a:srgbClr val="000000"/>
              </a:solidFill>
              <a:latin typeface="Hack NF" panose="020B0609030202020204" pitchFamily="50" charset="0"/>
            </a:endParaRPr>
          </a:p>
          <a:p>
            <a:pPr marL="0" indent="0">
              <a:buFont typeface="Wingdings" pitchFamily="2" charset="2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1570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AB475C-F993-43AD-BDC9-2A2C29FBF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regex?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CCDAAD-389E-446C-8D16-153AAB8E00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Short for “regular expression”</a:t>
            </a:r>
          </a:p>
          <a:p>
            <a:r>
              <a:rPr lang="en-US" dirty="0"/>
              <a:t>Sequence of characters that defines a search pattern</a:t>
            </a:r>
          </a:p>
          <a:p>
            <a:r>
              <a:rPr lang="en-US" dirty="0"/>
              <a:t>Used to find or replace items in strings</a:t>
            </a:r>
          </a:p>
          <a:p>
            <a:endParaRPr lang="en-US" dirty="0"/>
          </a:p>
          <a:p>
            <a:r>
              <a:rPr lang="en-US" dirty="0"/>
              <a:t>Especially handy for</a:t>
            </a:r>
          </a:p>
          <a:p>
            <a:pPr lvl="1"/>
            <a:r>
              <a:rPr lang="en-US" dirty="0"/>
              <a:t>Extracting text from files like logs</a:t>
            </a:r>
          </a:p>
          <a:p>
            <a:pPr lvl="1"/>
            <a:r>
              <a:rPr lang="en-US" dirty="0"/>
              <a:t>Determining if a value exists in some user input</a:t>
            </a:r>
          </a:p>
          <a:p>
            <a:pPr lvl="1"/>
            <a:r>
              <a:rPr lang="en-US" dirty="0"/>
              <a:t>Replacing parts of a string with other values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891220-EAF2-4E05-A9D9-D13110227E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</p:spTree>
    <p:extLst>
      <p:ext uri="{BB962C8B-B14F-4D97-AF65-F5344CB8AC3E}">
        <p14:creationId xmlns:p14="http://schemas.microsoft.com/office/powerpoint/2010/main" val="32262861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E423A-EB51-4BFF-AA05-27C247E97C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quick Refresher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9413F8-60D3-44FF-8591-CBDDF812EB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28600" y="1570482"/>
            <a:ext cx="4268788" cy="3023744"/>
          </a:xfrm>
        </p:spPr>
        <p:txBody>
          <a:bodyPr>
            <a:normAutofit/>
          </a:bodyPr>
          <a:lstStyle/>
          <a:p>
            <a:r>
              <a:rPr lang="en-US" dirty="0"/>
              <a:t>^	Start of line</a:t>
            </a:r>
          </a:p>
          <a:p>
            <a:r>
              <a:rPr lang="en-US" dirty="0"/>
              <a:t>$	End of line</a:t>
            </a:r>
          </a:p>
          <a:p>
            <a:r>
              <a:rPr lang="en-US" dirty="0"/>
              <a:t>\A	Start of string</a:t>
            </a:r>
          </a:p>
          <a:p>
            <a:r>
              <a:rPr lang="en-US" dirty="0"/>
              <a:t>\z	End of string</a:t>
            </a:r>
          </a:p>
          <a:p>
            <a:r>
              <a:rPr lang="en-US" dirty="0"/>
              <a:t>.		Any single character</a:t>
            </a:r>
          </a:p>
          <a:p>
            <a:r>
              <a:rPr lang="en-US" dirty="0"/>
              <a:t>\s	Any whitespace char</a:t>
            </a:r>
          </a:p>
          <a:p>
            <a:r>
              <a:rPr lang="en-US" dirty="0"/>
              <a:t>\S	Any non-whitespace char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9873E71-9F5D-4B8C-9912-0174D1BE44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5025" y="1570481"/>
            <a:ext cx="4268788" cy="3023744"/>
          </a:xfrm>
        </p:spPr>
        <p:txBody>
          <a:bodyPr>
            <a:normAutofit/>
          </a:bodyPr>
          <a:lstStyle/>
          <a:p>
            <a:r>
              <a:rPr lang="en-US" dirty="0"/>
              <a:t>\d	Any digit</a:t>
            </a:r>
          </a:p>
          <a:p>
            <a:r>
              <a:rPr lang="en-US" dirty="0"/>
              <a:t>\D	Any non-digit</a:t>
            </a:r>
          </a:p>
          <a:p>
            <a:r>
              <a:rPr lang="en-US" dirty="0"/>
              <a:t>\w	Any word char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letter, number, underscore</a:t>
            </a:r>
          </a:p>
          <a:p>
            <a:r>
              <a:rPr lang="en-US" dirty="0"/>
              <a:t>\W	Any non-word char</a:t>
            </a:r>
          </a:p>
          <a:p>
            <a:r>
              <a:rPr lang="en-US" dirty="0"/>
              <a:t>\b	Any word boundary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71AF94-EC4E-475B-89D2-12899FA89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</p:spTree>
    <p:extLst>
      <p:ext uri="{BB962C8B-B14F-4D97-AF65-F5344CB8AC3E}">
        <p14:creationId xmlns:p14="http://schemas.microsoft.com/office/powerpoint/2010/main" val="5147637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4F8288-567E-4781-B24A-1DB2762761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Brackets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3114E-803D-4B9D-B41D-6163404D63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Round, square, and curly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AC9B88-D918-422B-A9D1-728FD70BBF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</p:spTree>
    <p:extLst>
      <p:ext uri="{BB962C8B-B14F-4D97-AF65-F5344CB8AC3E}">
        <p14:creationId xmlns:p14="http://schemas.microsoft.com/office/powerpoint/2010/main" val="37884095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DB5DC1-6F98-4385-ADCA-EC043D8CF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Brackets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E870B5-611F-4290-9152-4A80EB2748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en-US" sz="2000" dirty="0">
                <a:solidFill>
                  <a:srgbClr val="8B0000"/>
                </a:solidFill>
                <a:latin typeface="Consolas" panose="020B0609020204030204" pitchFamily="49" charset="0"/>
              </a:rPr>
              <a:t>something123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en-US" sz="20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A9A9A9"/>
                </a:solidFill>
                <a:latin typeface="Consolas" panose="020B0609020204030204" pitchFamily="49" charset="0"/>
              </a:rPr>
              <a:t>-match</a:t>
            </a:r>
            <a:r>
              <a:rPr lang="en-US" sz="20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en-US" sz="2000" dirty="0">
                <a:solidFill>
                  <a:srgbClr val="8B0000"/>
                </a:solidFill>
                <a:latin typeface="Consolas" panose="020B0609020204030204" pitchFamily="49" charset="0"/>
              </a:rPr>
              <a:t>\d{3}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</a:rPr>
              <a:t>Returns True</a:t>
            </a:r>
          </a:p>
          <a:p>
            <a:pPr marL="0" indent="0">
              <a:buNone/>
            </a:pPr>
            <a:endParaRPr lang="en-US" dirty="0">
              <a:solidFill>
                <a:srgbClr val="333333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05028D-AB7E-4C44-9C05-B156C6ACBA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</p:spTree>
    <p:extLst>
      <p:ext uri="{BB962C8B-B14F-4D97-AF65-F5344CB8AC3E}">
        <p14:creationId xmlns:p14="http://schemas.microsoft.com/office/powerpoint/2010/main" val="6938517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DB5DC1-6F98-4385-ADCA-EC043D8CF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Brackets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E870B5-611F-4290-9152-4A80EB2748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en-US" sz="2000" dirty="0">
                <a:solidFill>
                  <a:srgbClr val="8B0000"/>
                </a:solidFill>
                <a:latin typeface="Consolas" panose="020B0609020204030204" pitchFamily="49" charset="0"/>
              </a:rPr>
              <a:t>something</a:t>
            </a:r>
            <a:r>
              <a:rPr lang="en-US" sz="2000" dirty="0">
                <a:solidFill>
                  <a:srgbClr val="8B0000"/>
                </a:solidFill>
                <a:highlight>
                  <a:srgbClr val="FF00FF"/>
                </a:highlight>
                <a:latin typeface="Consolas" panose="020B0609020204030204" pitchFamily="49" charset="0"/>
              </a:rPr>
              <a:t>123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en-US" sz="20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A9A9A9"/>
                </a:solidFill>
                <a:latin typeface="Consolas" panose="020B0609020204030204" pitchFamily="49" charset="0"/>
              </a:rPr>
              <a:t>-match</a:t>
            </a:r>
            <a:r>
              <a:rPr lang="en-US" sz="20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en-US" sz="2000" dirty="0">
                <a:solidFill>
                  <a:srgbClr val="8B0000"/>
                </a:solidFill>
                <a:highlight>
                  <a:srgbClr val="00FFFF"/>
                </a:highlight>
                <a:latin typeface="Consolas" panose="020B0609020204030204" pitchFamily="49" charset="0"/>
              </a:rPr>
              <a:t>\d</a:t>
            </a:r>
            <a:r>
              <a:rPr lang="en-US" sz="2000" dirty="0">
                <a:solidFill>
                  <a:srgbClr val="8B0000"/>
                </a:solidFill>
                <a:highlight>
                  <a:srgbClr val="FF00FF"/>
                </a:highlight>
                <a:latin typeface="Consolas" panose="020B0609020204030204" pitchFamily="49" charset="0"/>
              </a:rPr>
              <a:t>{3}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</a:rPr>
              <a:t>Returns True</a:t>
            </a:r>
          </a:p>
          <a:p>
            <a:pPr marL="0" indent="0">
              <a:buNone/>
            </a:pPr>
            <a:endParaRPr lang="en-US" dirty="0">
              <a:solidFill>
                <a:srgbClr val="333333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05028D-AB7E-4C44-9C05-B156C6ACBA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</p:spTree>
    <p:extLst>
      <p:ext uri="{BB962C8B-B14F-4D97-AF65-F5344CB8AC3E}">
        <p14:creationId xmlns:p14="http://schemas.microsoft.com/office/powerpoint/2010/main" val="34066702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DB5DC1-6F98-4385-ADCA-EC043D8CF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Brackets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E870B5-611F-4290-9152-4A80EB2748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en-US" sz="2000" dirty="0">
                <a:solidFill>
                  <a:srgbClr val="8B0000"/>
                </a:solidFill>
                <a:latin typeface="Consolas" panose="020B0609020204030204" pitchFamily="49" charset="0"/>
              </a:rPr>
              <a:t>something</a:t>
            </a:r>
            <a:r>
              <a:rPr lang="en-US" sz="2000" dirty="0">
                <a:solidFill>
                  <a:srgbClr val="8B0000"/>
                </a:solidFill>
                <a:highlight>
                  <a:srgbClr val="00FF00"/>
                </a:highlight>
                <a:latin typeface="Consolas" panose="020B0609020204030204" pitchFamily="49" charset="0"/>
              </a:rPr>
              <a:t>123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en-US" sz="20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A9A9A9"/>
                </a:solidFill>
                <a:latin typeface="Consolas" panose="020B0609020204030204" pitchFamily="49" charset="0"/>
              </a:rPr>
              <a:t>-match</a:t>
            </a:r>
            <a:r>
              <a:rPr lang="en-US" sz="20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en-US" sz="2000" dirty="0">
                <a:solidFill>
                  <a:srgbClr val="8B0000"/>
                </a:solidFill>
                <a:highlight>
                  <a:srgbClr val="00FF00"/>
                </a:highlight>
                <a:latin typeface="Consolas" panose="020B0609020204030204" pitchFamily="49" charset="0"/>
              </a:rPr>
              <a:t>\d{3}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</a:rPr>
              <a:t>Returns True</a:t>
            </a:r>
          </a:p>
          <a:p>
            <a:pPr marL="0" indent="0">
              <a:buNone/>
            </a:pPr>
            <a:endParaRPr lang="en-US" dirty="0">
              <a:solidFill>
                <a:srgbClr val="333333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05028D-AB7E-4C44-9C05-B156C6ACBA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</p:spTree>
    <p:extLst>
      <p:ext uri="{BB962C8B-B14F-4D97-AF65-F5344CB8AC3E}">
        <p14:creationId xmlns:p14="http://schemas.microsoft.com/office/powerpoint/2010/main" val="6455583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DB5DC1-6F98-4385-ADCA-EC043D8CF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Brackets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E870B5-611F-4290-9152-4A80EB2748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en-US" sz="2000" dirty="0">
                <a:solidFill>
                  <a:srgbClr val="8B0000"/>
                </a:solidFill>
                <a:latin typeface="Consolas" panose="020B0609020204030204" pitchFamily="49" charset="0"/>
              </a:rPr>
              <a:t>something123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en-US" sz="20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A9A9A9"/>
                </a:solidFill>
                <a:latin typeface="Consolas" panose="020B0609020204030204" pitchFamily="49" charset="0"/>
              </a:rPr>
              <a:t>-match</a:t>
            </a:r>
            <a:r>
              <a:rPr lang="en-US" sz="20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en-US" sz="2000" dirty="0">
                <a:solidFill>
                  <a:srgbClr val="8B0000"/>
                </a:solidFill>
                <a:latin typeface="Consolas" panose="020B0609020204030204" pitchFamily="49" charset="0"/>
              </a:rPr>
              <a:t>\d{3}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</a:rPr>
              <a:t>Returns True</a:t>
            </a:r>
          </a:p>
          <a:p>
            <a:pPr marL="0" indent="0">
              <a:buNone/>
            </a:pPr>
            <a:endParaRPr lang="en-US" sz="2000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en-US" sz="2000" dirty="0">
                <a:solidFill>
                  <a:srgbClr val="8B0000"/>
                </a:solidFill>
                <a:latin typeface="Consolas" panose="020B0609020204030204" pitchFamily="49" charset="0"/>
              </a:rPr>
              <a:t>hello123hello123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en-US" sz="20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A9A9A9"/>
                </a:solidFill>
                <a:latin typeface="Consolas" panose="020B0609020204030204" pitchFamily="49" charset="0"/>
              </a:rPr>
              <a:t>-match</a:t>
            </a:r>
            <a:r>
              <a:rPr lang="en-US" sz="20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en-US" sz="2000" dirty="0">
                <a:solidFill>
                  <a:srgbClr val="8B0000"/>
                </a:solidFill>
                <a:latin typeface="Consolas" panose="020B0609020204030204" pitchFamily="49" charset="0"/>
              </a:rPr>
              <a:t>(hello123){2}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endParaRPr lang="en-US" sz="20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/>
              <a:t>Returns True</a:t>
            </a:r>
          </a:p>
          <a:p>
            <a:pPr marL="0" indent="0">
              <a:buNone/>
            </a:pPr>
            <a:endParaRPr lang="en-US" sz="2000" dirty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333333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05028D-AB7E-4C44-9C05-B156C6ACBA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</p:spTree>
    <p:extLst>
      <p:ext uri="{BB962C8B-B14F-4D97-AF65-F5344CB8AC3E}">
        <p14:creationId xmlns:p14="http://schemas.microsoft.com/office/powerpoint/2010/main" val="5946779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DB5DC1-6F98-4385-ADCA-EC043D8CF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Brackets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E870B5-611F-4290-9152-4A80EB2748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en-US" sz="2000" dirty="0">
                <a:solidFill>
                  <a:srgbClr val="8B0000"/>
                </a:solidFill>
                <a:latin typeface="Consolas" panose="020B0609020204030204" pitchFamily="49" charset="0"/>
              </a:rPr>
              <a:t>something123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en-US" sz="20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A9A9A9"/>
                </a:solidFill>
                <a:latin typeface="Consolas" panose="020B0609020204030204" pitchFamily="49" charset="0"/>
              </a:rPr>
              <a:t>-match</a:t>
            </a:r>
            <a:r>
              <a:rPr lang="en-US" sz="20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en-US" sz="2000" dirty="0">
                <a:solidFill>
                  <a:srgbClr val="8B0000"/>
                </a:solidFill>
                <a:latin typeface="Consolas" panose="020B0609020204030204" pitchFamily="49" charset="0"/>
              </a:rPr>
              <a:t>\d{3}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</a:rPr>
              <a:t>Returns True</a:t>
            </a:r>
          </a:p>
          <a:p>
            <a:pPr marL="0" indent="0">
              <a:buNone/>
            </a:pPr>
            <a:endParaRPr lang="en-US" sz="2000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en-US" sz="2000" dirty="0">
                <a:solidFill>
                  <a:srgbClr val="8B0000"/>
                </a:solidFill>
                <a:highlight>
                  <a:srgbClr val="00FFFF"/>
                </a:highlight>
                <a:latin typeface="Consolas" panose="020B0609020204030204" pitchFamily="49" charset="0"/>
              </a:rPr>
              <a:t>hello123</a:t>
            </a:r>
            <a:r>
              <a:rPr lang="en-US" sz="2000" dirty="0">
                <a:solidFill>
                  <a:srgbClr val="8B0000"/>
                </a:solidFill>
                <a:highlight>
                  <a:srgbClr val="FF00FF"/>
                </a:highlight>
                <a:latin typeface="Consolas" panose="020B0609020204030204" pitchFamily="49" charset="0"/>
              </a:rPr>
              <a:t>hello123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en-US" sz="20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A9A9A9"/>
                </a:solidFill>
                <a:latin typeface="Consolas" panose="020B0609020204030204" pitchFamily="49" charset="0"/>
              </a:rPr>
              <a:t>-match</a:t>
            </a:r>
            <a:r>
              <a:rPr lang="en-US" sz="20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en-US" sz="2000" dirty="0">
                <a:solidFill>
                  <a:srgbClr val="8B0000"/>
                </a:solidFill>
                <a:highlight>
                  <a:srgbClr val="FF00FF"/>
                </a:highlight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8B0000"/>
                </a:solidFill>
                <a:highlight>
                  <a:srgbClr val="00FFFF"/>
                </a:highlight>
                <a:latin typeface="Consolas" panose="020B0609020204030204" pitchFamily="49" charset="0"/>
              </a:rPr>
              <a:t>hello123</a:t>
            </a:r>
            <a:r>
              <a:rPr lang="en-US" sz="2000" dirty="0">
                <a:solidFill>
                  <a:srgbClr val="8B0000"/>
                </a:solidFill>
                <a:highlight>
                  <a:srgbClr val="FF00FF"/>
                </a:highlight>
                <a:latin typeface="Consolas" panose="020B0609020204030204" pitchFamily="49" charset="0"/>
              </a:rPr>
              <a:t>){2}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endParaRPr lang="en-US" sz="20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/>
              <a:t>Returns True</a:t>
            </a:r>
          </a:p>
          <a:p>
            <a:pPr marL="0" indent="0">
              <a:buNone/>
            </a:pPr>
            <a:endParaRPr lang="en-US" sz="2000" dirty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333333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05028D-AB7E-4C44-9C05-B156C6ACBA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</p:spTree>
    <p:extLst>
      <p:ext uri="{BB962C8B-B14F-4D97-AF65-F5344CB8AC3E}">
        <p14:creationId xmlns:p14="http://schemas.microsoft.com/office/powerpoint/2010/main" val="18693851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DB5DC1-6F98-4385-ADCA-EC043D8CF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Brackets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E870B5-611F-4290-9152-4A80EB2748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en-US" sz="2000" dirty="0">
                <a:solidFill>
                  <a:srgbClr val="8B0000"/>
                </a:solidFill>
                <a:latin typeface="Consolas" panose="020B0609020204030204" pitchFamily="49" charset="0"/>
              </a:rPr>
              <a:t>something123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en-US" sz="20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A9A9A9"/>
                </a:solidFill>
                <a:latin typeface="Consolas" panose="020B0609020204030204" pitchFamily="49" charset="0"/>
              </a:rPr>
              <a:t>-match</a:t>
            </a:r>
            <a:r>
              <a:rPr lang="en-US" sz="20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en-US" sz="2000" dirty="0">
                <a:solidFill>
                  <a:srgbClr val="8B0000"/>
                </a:solidFill>
                <a:latin typeface="Consolas" panose="020B0609020204030204" pitchFamily="49" charset="0"/>
              </a:rPr>
              <a:t>\d{3}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</a:rPr>
              <a:t>Returns True</a:t>
            </a:r>
          </a:p>
          <a:p>
            <a:pPr marL="0" indent="0">
              <a:buNone/>
            </a:pPr>
            <a:endParaRPr lang="en-US" sz="2000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en-US" sz="2000" dirty="0">
                <a:solidFill>
                  <a:srgbClr val="8B0000"/>
                </a:solidFill>
                <a:highlight>
                  <a:srgbClr val="00FF00"/>
                </a:highlight>
                <a:latin typeface="Consolas" panose="020B0609020204030204" pitchFamily="49" charset="0"/>
              </a:rPr>
              <a:t>hello123hello123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en-US" sz="20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A9A9A9"/>
                </a:solidFill>
                <a:latin typeface="Consolas" panose="020B0609020204030204" pitchFamily="49" charset="0"/>
              </a:rPr>
              <a:t>-match</a:t>
            </a:r>
            <a:r>
              <a:rPr lang="en-US" sz="20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en-US" sz="2000" dirty="0">
                <a:solidFill>
                  <a:srgbClr val="8B0000"/>
                </a:solidFill>
                <a:highlight>
                  <a:srgbClr val="00FF00"/>
                </a:highlight>
                <a:latin typeface="Consolas" panose="020B0609020204030204" pitchFamily="49" charset="0"/>
              </a:rPr>
              <a:t>(hello123){2}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endParaRPr lang="en-US" sz="20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/>
              <a:t>Returns True</a:t>
            </a:r>
          </a:p>
          <a:p>
            <a:pPr marL="0" indent="0">
              <a:buNone/>
            </a:pPr>
            <a:endParaRPr lang="en-US" sz="2000" dirty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333333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05028D-AB7E-4C44-9C05-B156C6ACBA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</p:spTree>
    <p:extLst>
      <p:ext uri="{BB962C8B-B14F-4D97-AF65-F5344CB8AC3E}">
        <p14:creationId xmlns:p14="http://schemas.microsoft.com/office/powerpoint/2010/main" val="8140762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DB5DC1-6F98-4385-ADCA-EC043D8CF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Brackets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E870B5-611F-4290-9152-4A80EB2748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en-US" sz="2000" dirty="0">
                <a:solidFill>
                  <a:srgbClr val="8B0000"/>
                </a:solidFill>
                <a:latin typeface="Consolas" panose="020B0609020204030204" pitchFamily="49" charset="0"/>
              </a:rPr>
              <a:t>something123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en-US" sz="20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A9A9A9"/>
                </a:solidFill>
                <a:latin typeface="Consolas" panose="020B0609020204030204" pitchFamily="49" charset="0"/>
              </a:rPr>
              <a:t>-match</a:t>
            </a:r>
            <a:r>
              <a:rPr lang="en-US" sz="20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en-US" sz="2000" dirty="0">
                <a:solidFill>
                  <a:srgbClr val="8B0000"/>
                </a:solidFill>
                <a:latin typeface="Consolas" panose="020B0609020204030204" pitchFamily="49" charset="0"/>
              </a:rPr>
              <a:t>\d{3}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</a:rPr>
              <a:t>Returns True</a:t>
            </a:r>
          </a:p>
          <a:p>
            <a:pPr marL="0" indent="0">
              <a:buNone/>
            </a:pPr>
            <a:endParaRPr lang="en-US" sz="2000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en-US" sz="2000" dirty="0">
                <a:solidFill>
                  <a:srgbClr val="8B0000"/>
                </a:solidFill>
                <a:latin typeface="Consolas" panose="020B0609020204030204" pitchFamily="49" charset="0"/>
              </a:rPr>
              <a:t>hello123hello123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en-US" sz="20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A9A9A9"/>
                </a:solidFill>
                <a:latin typeface="Consolas" panose="020B0609020204030204" pitchFamily="49" charset="0"/>
              </a:rPr>
              <a:t>-match</a:t>
            </a:r>
            <a:r>
              <a:rPr lang="en-US" sz="20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en-US" sz="2000" dirty="0">
                <a:solidFill>
                  <a:srgbClr val="8B0000"/>
                </a:solidFill>
                <a:latin typeface="Consolas" panose="020B0609020204030204" pitchFamily="49" charset="0"/>
              </a:rPr>
              <a:t>(hello123){2}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endParaRPr lang="en-US" sz="20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/>
              <a:t>Returns True</a:t>
            </a:r>
          </a:p>
          <a:p>
            <a:pPr marL="0" indent="0">
              <a:buNone/>
            </a:pPr>
            <a:endParaRPr lang="en-US" sz="2000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en-US" sz="2000" dirty="0">
                <a:solidFill>
                  <a:srgbClr val="8B0000"/>
                </a:solidFill>
                <a:latin typeface="Consolas" panose="020B0609020204030204" pitchFamily="49" charset="0"/>
              </a:rPr>
              <a:t>something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en-US" sz="20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A9A9A9"/>
                </a:solidFill>
                <a:latin typeface="Consolas" panose="020B0609020204030204" pitchFamily="49" charset="0"/>
              </a:rPr>
              <a:t>-match</a:t>
            </a:r>
            <a:r>
              <a:rPr lang="en-US" sz="20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en-US" sz="2000" dirty="0">
                <a:solidFill>
                  <a:srgbClr val="8B0000"/>
                </a:solidFill>
                <a:latin typeface="Consolas" panose="020B0609020204030204" pitchFamily="49" charset="0"/>
              </a:rPr>
              <a:t>[</a:t>
            </a:r>
            <a:r>
              <a:rPr lang="en-US" sz="2000" dirty="0" err="1">
                <a:solidFill>
                  <a:srgbClr val="8B0000"/>
                </a:solidFill>
                <a:latin typeface="Consolas" panose="020B0609020204030204" pitchFamily="49" charset="0"/>
              </a:rPr>
              <a:t>fgh</a:t>
            </a:r>
            <a:r>
              <a:rPr lang="en-US" sz="2000" dirty="0">
                <a:solidFill>
                  <a:srgbClr val="8B0000"/>
                </a:solidFill>
                <a:latin typeface="Consolas" panose="020B0609020204030204" pitchFamily="49" charset="0"/>
              </a:rPr>
              <a:t>]$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</a:rPr>
              <a:t>Returns True</a:t>
            </a:r>
          </a:p>
          <a:p>
            <a:pPr marL="0" indent="0">
              <a:buNone/>
            </a:pPr>
            <a:endParaRPr lang="en-US" sz="2000" dirty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333333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05028D-AB7E-4C44-9C05-B156C6ACBA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</p:spTree>
    <p:extLst>
      <p:ext uri="{BB962C8B-B14F-4D97-AF65-F5344CB8AC3E}">
        <p14:creationId xmlns:p14="http://schemas.microsoft.com/office/powerpoint/2010/main" val="19299946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DB5DC1-6F98-4385-ADCA-EC043D8CF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Brackets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E870B5-611F-4290-9152-4A80EB2748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en-US" sz="2000" dirty="0">
                <a:solidFill>
                  <a:srgbClr val="8B0000"/>
                </a:solidFill>
                <a:latin typeface="Consolas" panose="020B0609020204030204" pitchFamily="49" charset="0"/>
              </a:rPr>
              <a:t>something123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en-US" sz="20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A9A9A9"/>
                </a:solidFill>
                <a:latin typeface="Consolas" panose="020B0609020204030204" pitchFamily="49" charset="0"/>
              </a:rPr>
              <a:t>-match</a:t>
            </a:r>
            <a:r>
              <a:rPr lang="en-US" sz="20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en-US" sz="2000" dirty="0">
                <a:solidFill>
                  <a:srgbClr val="8B0000"/>
                </a:solidFill>
                <a:latin typeface="Consolas" panose="020B0609020204030204" pitchFamily="49" charset="0"/>
              </a:rPr>
              <a:t>\d{3}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</a:rPr>
              <a:t>Returns True</a:t>
            </a:r>
          </a:p>
          <a:p>
            <a:pPr marL="0" indent="0">
              <a:buNone/>
            </a:pPr>
            <a:endParaRPr lang="en-US" sz="2000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en-US" sz="2000" dirty="0">
                <a:solidFill>
                  <a:srgbClr val="8B0000"/>
                </a:solidFill>
                <a:latin typeface="Consolas" panose="020B0609020204030204" pitchFamily="49" charset="0"/>
              </a:rPr>
              <a:t>hello123hello123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en-US" sz="20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A9A9A9"/>
                </a:solidFill>
                <a:latin typeface="Consolas" panose="020B0609020204030204" pitchFamily="49" charset="0"/>
              </a:rPr>
              <a:t>-match</a:t>
            </a:r>
            <a:r>
              <a:rPr lang="en-US" sz="20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en-US" sz="2000" dirty="0">
                <a:solidFill>
                  <a:srgbClr val="8B0000"/>
                </a:solidFill>
                <a:latin typeface="Consolas" panose="020B0609020204030204" pitchFamily="49" charset="0"/>
              </a:rPr>
              <a:t>(hello123){2}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endParaRPr lang="en-US" sz="20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/>
              <a:t>Returns True</a:t>
            </a:r>
          </a:p>
          <a:p>
            <a:pPr marL="0" indent="0">
              <a:buNone/>
            </a:pPr>
            <a:endParaRPr lang="en-US" sz="2000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en-US" sz="2000" dirty="0">
                <a:solidFill>
                  <a:srgbClr val="8B0000"/>
                </a:solidFill>
                <a:latin typeface="Consolas" panose="020B0609020204030204" pitchFamily="49" charset="0"/>
              </a:rPr>
              <a:t>somethin</a:t>
            </a:r>
            <a:r>
              <a:rPr lang="en-US" sz="2000" dirty="0">
                <a:solidFill>
                  <a:srgbClr val="8B0000"/>
                </a:solidFill>
                <a:highlight>
                  <a:srgbClr val="FF00FF"/>
                </a:highlight>
                <a:latin typeface="Consolas" panose="020B0609020204030204" pitchFamily="49" charset="0"/>
              </a:rPr>
              <a:t>g</a:t>
            </a:r>
            <a:r>
              <a:rPr lang="en-US" sz="2000" dirty="0">
                <a:solidFill>
                  <a:srgbClr val="FFFF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_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en-US" sz="20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A9A9A9"/>
                </a:solidFill>
                <a:latin typeface="Consolas" panose="020B0609020204030204" pitchFamily="49" charset="0"/>
              </a:rPr>
              <a:t>-match</a:t>
            </a:r>
            <a:r>
              <a:rPr lang="en-US" sz="20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en-US" sz="2000" dirty="0">
                <a:solidFill>
                  <a:srgbClr val="8B0000"/>
                </a:solidFill>
                <a:highlight>
                  <a:srgbClr val="FF00FF"/>
                </a:highlight>
                <a:latin typeface="Consolas" panose="020B0609020204030204" pitchFamily="49" charset="0"/>
              </a:rPr>
              <a:t>[</a:t>
            </a:r>
            <a:r>
              <a:rPr lang="en-US" sz="2000" dirty="0" err="1">
                <a:solidFill>
                  <a:srgbClr val="8B0000"/>
                </a:solidFill>
                <a:highlight>
                  <a:srgbClr val="00FFFF"/>
                </a:highlight>
                <a:latin typeface="Consolas" panose="020B0609020204030204" pitchFamily="49" charset="0"/>
              </a:rPr>
              <a:t>fgh</a:t>
            </a:r>
            <a:r>
              <a:rPr lang="en-US" sz="2000" dirty="0">
                <a:solidFill>
                  <a:srgbClr val="8B0000"/>
                </a:solidFill>
                <a:highlight>
                  <a:srgbClr val="FF00FF"/>
                </a:highlight>
                <a:latin typeface="Consolas" panose="020B0609020204030204" pitchFamily="49" charset="0"/>
              </a:rPr>
              <a:t>]</a:t>
            </a:r>
            <a:r>
              <a:rPr lang="en-US" sz="2000" dirty="0">
                <a:solidFill>
                  <a:srgbClr val="8B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$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</a:rPr>
              <a:t>Returns True</a:t>
            </a:r>
          </a:p>
          <a:p>
            <a:pPr marL="0" indent="0">
              <a:buNone/>
            </a:pPr>
            <a:endParaRPr lang="en-US" sz="2000" dirty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333333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05028D-AB7E-4C44-9C05-B156C6ACBA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</p:spTree>
    <p:extLst>
      <p:ext uri="{BB962C8B-B14F-4D97-AF65-F5344CB8AC3E}">
        <p14:creationId xmlns:p14="http://schemas.microsoft.com/office/powerpoint/2010/main" val="16105004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DACFB-8818-460D-9312-F697C7810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You’re already doing it!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98E642-53B6-4463-BE89-84B0FE6DAC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200150"/>
            <a:ext cx="8610600" cy="33940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$</a:t>
            </a:r>
            <a:r>
              <a:rPr lang="en-US" sz="1800" dirty="0" err="1">
                <a:solidFill>
                  <a:srgbClr val="FF4500"/>
                </a:solidFill>
                <a:latin typeface="Consolas" panose="020B0609020204030204" pitchFamily="49" charset="0"/>
              </a:rPr>
              <a:t>arrayOfStuff</a:t>
            </a:r>
            <a:r>
              <a:rPr lang="en-US" sz="18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A9A9A9"/>
                </a:solidFill>
                <a:latin typeface="Consolas" panose="020B0609020204030204" pitchFamily="49" charset="0"/>
              </a:rPr>
              <a:t>=</a:t>
            </a:r>
            <a:r>
              <a:rPr lang="en-US" sz="18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8B"/>
                </a:solidFill>
                <a:latin typeface="Consolas" panose="020B0609020204030204" pitchFamily="49" charset="0"/>
              </a:rPr>
              <a:t>@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('</a:t>
            </a:r>
            <a:r>
              <a:rPr lang="en-US" sz="1800" dirty="0">
                <a:solidFill>
                  <a:srgbClr val="8B0000"/>
                </a:solidFill>
                <a:latin typeface="Consolas" panose="020B0609020204030204" pitchFamily="49" charset="0"/>
              </a:rPr>
              <a:t>somethingone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en-US" sz="1800" dirty="0">
                <a:solidFill>
                  <a:srgbClr val="A9A9A9"/>
                </a:solidFill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en-US" sz="1800" dirty="0" err="1">
                <a:solidFill>
                  <a:srgbClr val="8B0000"/>
                </a:solidFill>
                <a:latin typeface="Consolas" panose="020B0609020204030204" pitchFamily="49" charset="0"/>
              </a:rPr>
              <a:t>somethingtwo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en-US" sz="1800" dirty="0">
                <a:solidFill>
                  <a:srgbClr val="A9A9A9"/>
                </a:solidFill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en-US" sz="1800" dirty="0" err="1">
                <a:solidFill>
                  <a:srgbClr val="8B0000"/>
                </a:solidFill>
                <a:latin typeface="Consolas" panose="020B0609020204030204" pitchFamily="49" charset="0"/>
              </a:rPr>
              <a:t>noway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')</a:t>
            </a:r>
            <a:endParaRPr lang="en-US" sz="18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$</a:t>
            </a:r>
            <a:r>
              <a:rPr lang="en-US" sz="1800" dirty="0" err="1">
                <a:solidFill>
                  <a:srgbClr val="FF4500"/>
                </a:solidFill>
                <a:latin typeface="Consolas" panose="020B0609020204030204" pitchFamily="49" charset="0"/>
              </a:rPr>
              <a:t>arrayOfStuff</a:t>
            </a:r>
            <a:r>
              <a:rPr lang="en-US" sz="18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A9A9A9"/>
                </a:solidFill>
                <a:latin typeface="Consolas" panose="020B0609020204030204" pitchFamily="49" charset="0"/>
              </a:rPr>
              <a:t>|</a:t>
            </a:r>
            <a:r>
              <a:rPr lang="en-US" sz="18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Where-Object</a:t>
            </a:r>
            <a:r>
              <a:rPr lang="en-US" sz="18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en-US" sz="18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$</a:t>
            </a:r>
            <a:r>
              <a:rPr lang="en-US" sz="1800" dirty="0">
                <a:solidFill>
                  <a:srgbClr val="008080"/>
                </a:solidFill>
                <a:latin typeface="Consolas" panose="020B0609020204030204" pitchFamily="49" charset="0"/>
              </a:rPr>
              <a:t>_</a:t>
            </a:r>
            <a:r>
              <a:rPr lang="en-US" sz="18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A9A9A9"/>
                </a:solidFill>
                <a:latin typeface="Consolas" panose="020B0609020204030204" pitchFamily="49" charset="0"/>
              </a:rPr>
              <a:t>-match</a:t>
            </a:r>
            <a:r>
              <a:rPr lang="en-US" sz="18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en-US" sz="1800" dirty="0">
                <a:solidFill>
                  <a:srgbClr val="8B0000"/>
                </a:solidFill>
                <a:latin typeface="Consolas" panose="020B0609020204030204" pitchFamily="49" charset="0"/>
              </a:rPr>
              <a:t>something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’</a:t>
            </a:r>
            <a:r>
              <a:rPr lang="en-US" sz="18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 sz="1800" dirty="0">
              <a:solidFill>
                <a:srgbClr val="000000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</a:rPr>
              <a:t>Returns</a:t>
            </a:r>
          </a:p>
          <a:p>
            <a:pPr marL="0" indent="0">
              <a:buNone/>
            </a:pP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  <a:ea typeface="Hack NF" panose="020B0609030202020204" pitchFamily="50" charset="0"/>
                <a:cs typeface="Hack NF" panose="020B0609030202020204" pitchFamily="50" charset="0"/>
              </a:rPr>
              <a:t>somethingone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  <a:ea typeface="Hack NF" panose="020B0609030202020204" pitchFamily="50" charset="0"/>
              <a:cs typeface="Hack NF" panose="020B0609030202020204" pitchFamily="50" charset="0"/>
            </a:endParaRPr>
          </a:p>
          <a:p>
            <a:pPr marL="0" indent="0">
              <a:buNone/>
            </a:pP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  <a:ea typeface="Hack NF" panose="020B0609030202020204" pitchFamily="50" charset="0"/>
                <a:cs typeface="Hack NF" panose="020B0609030202020204" pitchFamily="50" charset="0"/>
              </a:rPr>
              <a:t>somethingtwo</a:t>
            </a:r>
            <a:endParaRPr lang="en-US" sz="2000" dirty="0">
              <a:solidFill>
                <a:srgbClr val="333333"/>
              </a:solidFill>
              <a:latin typeface="Consolas" panose="020B0609020204030204" pitchFamily="49" charset="0"/>
              <a:ea typeface="Hack NF" panose="020B0609030202020204" pitchFamily="50" charset="0"/>
              <a:cs typeface="Hack NF" panose="020B0609030202020204" pitchFamily="50" charset="0"/>
            </a:endParaRPr>
          </a:p>
          <a:p>
            <a:pPr marL="0" indent="0">
              <a:buNone/>
            </a:pPr>
            <a:br>
              <a:rPr lang="en-US" sz="1800" dirty="0">
                <a:solidFill>
                  <a:srgbClr val="333333"/>
                </a:solidFill>
                <a:latin typeface="Hack NF" panose="020B0609030202020204" pitchFamily="50" charset="0"/>
              </a:rPr>
            </a:br>
            <a:endParaRPr lang="en-US" sz="1800" dirty="0">
              <a:solidFill>
                <a:srgbClr val="333333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7E05B2-F30A-459C-9DD4-D3BCF1C0AE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</p:spTree>
    <p:extLst>
      <p:ext uri="{BB962C8B-B14F-4D97-AF65-F5344CB8AC3E}">
        <p14:creationId xmlns:p14="http://schemas.microsoft.com/office/powerpoint/2010/main" val="40207719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DB5DC1-6F98-4385-ADCA-EC043D8CF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Brackets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E870B5-611F-4290-9152-4A80EB2748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en-US" sz="2000" dirty="0">
                <a:solidFill>
                  <a:srgbClr val="8B0000"/>
                </a:solidFill>
                <a:latin typeface="Consolas" panose="020B0609020204030204" pitchFamily="49" charset="0"/>
              </a:rPr>
              <a:t>something123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en-US" sz="20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A9A9A9"/>
                </a:solidFill>
                <a:latin typeface="Consolas" panose="020B0609020204030204" pitchFamily="49" charset="0"/>
              </a:rPr>
              <a:t>-match</a:t>
            </a:r>
            <a:r>
              <a:rPr lang="en-US" sz="20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en-US" sz="2000" dirty="0">
                <a:solidFill>
                  <a:srgbClr val="8B0000"/>
                </a:solidFill>
                <a:latin typeface="Consolas" panose="020B0609020204030204" pitchFamily="49" charset="0"/>
              </a:rPr>
              <a:t>\d{3}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</a:rPr>
              <a:t>Returns True</a:t>
            </a:r>
          </a:p>
          <a:p>
            <a:pPr marL="0" indent="0">
              <a:buNone/>
            </a:pPr>
            <a:endParaRPr lang="en-US" sz="2000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en-US" sz="2000" dirty="0">
                <a:solidFill>
                  <a:srgbClr val="8B0000"/>
                </a:solidFill>
                <a:latin typeface="Consolas" panose="020B0609020204030204" pitchFamily="49" charset="0"/>
              </a:rPr>
              <a:t>hello123hello123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en-US" sz="20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A9A9A9"/>
                </a:solidFill>
                <a:latin typeface="Consolas" panose="020B0609020204030204" pitchFamily="49" charset="0"/>
              </a:rPr>
              <a:t>-match</a:t>
            </a:r>
            <a:r>
              <a:rPr lang="en-US" sz="20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en-US" sz="2000" dirty="0">
                <a:solidFill>
                  <a:srgbClr val="8B0000"/>
                </a:solidFill>
                <a:latin typeface="Consolas" panose="020B0609020204030204" pitchFamily="49" charset="0"/>
              </a:rPr>
              <a:t>(hello123){2}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endParaRPr lang="en-US" sz="20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/>
              <a:t>Returns True</a:t>
            </a:r>
          </a:p>
          <a:p>
            <a:pPr marL="0" indent="0">
              <a:buNone/>
            </a:pPr>
            <a:endParaRPr lang="en-US" sz="2000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en-US" sz="2000" dirty="0">
                <a:solidFill>
                  <a:srgbClr val="8B0000"/>
                </a:solidFill>
                <a:latin typeface="Consolas" panose="020B0609020204030204" pitchFamily="49" charset="0"/>
              </a:rPr>
              <a:t>somethin</a:t>
            </a:r>
            <a:r>
              <a:rPr lang="en-US" sz="2000" dirty="0">
                <a:solidFill>
                  <a:srgbClr val="8B0000"/>
                </a:solidFill>
                <a:highlight>
                  <a:srgbClr val="00FF00"/>
                </a:highlight>
                <a:latin typeface="Consolas" panose="020B0609020204030204" pitchFamily="49" charset="0"/>
              </a:rPr>
              <a:t>g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en-US" sz="20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A9A9A9"/>
                </a:solidFill>
                <a:latin typeface="Consolas" panose="020B0609020204030204" pitchFamily="49" charset="0"/>
              </a:rPr>
              <a:t>-match</a:t>
            </a:r>
            <a:r>
              <a:rPr lang="en-US" sz="20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en-US" sz="2000" dirty="0">
                <a:solidFill>
                  <a:srgbClr val="8B0000"/>
                </a:solidFill>
                <a:highlight>
                  <a:srgbClr val="00FF00"/>
                </a:highlight>
                <a:latin typeface="Consolas" panose="020B0609020204030204" pitchFamily="49" charset="0"/>
              </a:rPr>
              <a:t>[</a:t>
            </a:r>
            <a:r>
              <a:rPr lang="en-US" sz="2000" dirty="0" err="1">
                <a:solidFill>
                  <a:srgbClr val="8B0000"/>
                </a:solidFill>
                <a:highlight>
                  <a:srgbClr val="00FF00"/>
                </a:highlight>
                <a:latin typeface="Consolas" panose="020B0609020204030204" pitchFamily="49" charset="0"/>
              </a:rPr>
              <a:t>fgh</a:t>
            </a:r>
            <a:r>
              <a:rPr lang="en-US" sz="2000" dirty="0">
                <a:solidFill>
                  <a:srgbClr val="8B0000"/>
                </a:solidFill>
                <a:highlight>
                  <a:srgbClr val="00FF00"/>
                </a:highlight>
                <a:latin typeface="Consolas" panose="020B0609020204030204" pitchFamily="49" charset="0"/>
              </a:rPr>
              <a:t>]$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</a:rPr>
              <a:t>Returns True</a:t>
            </a:r>
          </a:p>
          <a:p>
            <a:pPr marL="0" indent="0">
              <a:buNone/>
            </a:pPr>
            <a:endParaRPr lang="en-US" sz="2000" dirty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333333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05028D-AB7E-4C44-9C05-B156C6ACBA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</p:spTree>
    <p:extLst>
      <p:ext uri="{BB962C8B-B14F-4D97-AF65-F5344CB8AC3E}">
        <p14:creationId xmlns:p14="http://schemas.microsoft.com/office/powerpoint/2010/main" val="16246593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DB5DC1-6F98-4385-ADCA-EC043D8CF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Brackets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E870B5-611F-4290-9152-4A80EB2748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en-US" sz="2000" dirty="0">
                <a:solidFill>
                  <a:srgbClr val="8B0000"/>
                </a:solidFill>
                <a:latin typeface="Consolas" panose="020B0609020204030204" pitchFamily="49" charset="0"/>
              </a:rPr>
              <a:t>something123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en-US" sz="20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A9A9A9"/>
                </a:solidFill>
                <a:latin typeface="Consolas" panose="020B0609020204030204" pitchFamily="49" charset="0"/>
              </a:rPr>
              <a:t>-match</a:t>
            </a:r>
            <a:r>
              <a:rPr lang="en-US" sz="20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en-US" sz="2000" dirty="0">
                <a:solidFill>
                  <a:srgbClr val="8B0000"/>
                </a:solidFill>
                <a:latin typeface="Consolas" panose="020B0609020204030204" pitchFamily="49" charset="0"/>
              </a:rPr>
              <a:t>\d{3}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</a:rPr>
              <a:t>Returns True</a:t>
            </a:r>
          </a:p>
          <a:p>
            <a:pPr marL="0" indent="0">
              <a:buNone/>
            </a:pPr>
            <a:endParaRPr lang="en-US" sz="2000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en-US" sz="2000" dirty="0">
                <a:solidFill>
                  <a:srgbClr val="8B0000"/>
                </a:solidFill>
                <a:latin typeface="Consolas" panose="020B0609020204030204" pitchFamily="49" charset="0"/>
              </a:rPr>
              <a:t>hello123hello123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en-US" sz="20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A9A9A9"/>
                </a:solidFill>
                <a:latin typeface="Consolas" panose="020B0609020204030204" pitchFamily="49" charset="0"/>
              </a:rPr>
              <a:t>-match</a:t>
            </a:r>
            <a:r>
              <a:rPr lang="en-US" sz="20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en-US" sz="2000" dirty="0">
                <a:solidFill>
                  <a:srgbClr val="8B0000"/>
                </a:solidFill>
                <a:latin typeface="Consolas" panose="020B0609020204030204" pitchFamily="49" charset="0"/>
              </a:rPr>
              <a:t>(hello123){2}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endParaRPr lang="en-US" sz="20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/>
              <a:t>Returns True</a:t>
            </a:r>
          </a:p>
          <a:p>
            <a:pPr marL="0" indent="0">
              <a:buNone/>
            </a:pPr>
            <a:endParaRPr lang="en-US" sz="2000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en-US" sz="2000" dirty="0">
                <a:solidFill>
                  <a:srgbClr val="8B0000"/>
                </a:solidFill>
                <a:latin typeface="Consolas" panose="020B0609020204030204" pitchFamily="49" charset="0"/>
              </a:rPr>
              <a:t>something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en-US" sz="20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A9A9A9"/>
                </a:solidFill>
                <a:latin typeface="Consolas" panose="020B0609020204030204" pitchFamily="49" charset="0"/>
              </a:rPr>
              <a:t>-match</a:t>
            </a:r>
            <a:r>
              <a:rPr lang="en-US" sz="20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en-US" sz="2000" dirty="0">
                <a:solidFill>
                  <a:srgbClr val="8B0000"/>
                </a:solidFill>
                <a:latin typeface="Consolas" panose="020B0609020204030204" pitchFamily="49" charset="0"/>
              </a:rPr>
              <a:t>[</a:t>
            </a:r>
            <a:r>
              <a:rPr lang="en-US" sz="2000" dirty="0" err="1">
                <a:solidFill>
                  <a:srgbClr val="8B0000"/>
                </a:solidFill>
                <a:latin typeface="Consolas" panose="020B0609020204030204" pitchFamily="49" charset="0"/>
              </a:rPr>
              <a:t>fgh</a:t>
            </a:r>
            <a:r>
              <a:rPr lang="en-US" sz="2000" dirty="0">
                <a:solidFill>
                  <a:srgbClr val="8B0000"/>
                </a:solidFill>
                <a:latin typeface="Consolas" panose="020B0609020204030204" pitchFamily="49" charset="0"/>
              </a:rPr>
              <a:t>]$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</a:rPr>
              <a:t>Returns True</a:t>
            </a:r>
          </a:p>
          <a:p>
            <a:pPr marL="0" indent="0">
              <a:buNone/>
            </a:pPr>
            <a:endParaRPr lang="en-US" sz="2000" dirty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333333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05028D-AB7E-4C44-9C05-B156C6ACBA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</p:spTree>
    <p:extLst>
      <p:ext uri="{BB962C8B-B14F-4D97-AF65-F5344CB8AC3E}">
        <p14:creationId xmlns:p14="http://schemas.microsoft.com/office/powerpoint/2010/main" val="16275777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EECA23-6C55-4A86-AA71-0D77D2297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[Regex]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4F86F8-AECF-4F0A-AB6E-4C9EF6C76C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Classing things up a little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B8A8E2-168A-404A-B368-944438AA15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</p:spTree>
    <p:extLst>
      <p:ext uri="{BB962C8B-B14F-4D97-AF65-F5344CB8AC3E}">
        <p14:creationId xmlns:p14="http://schemas.microsoft.com/office/powerpoint/2010/main" val="2210554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20ACD3-E730-499E-BD41-2F713FCBE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Better Than Booleans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7A4E97-FABA-446D-A96D-8A3AFECD66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63625"/>
            <a:ext cx="8229600" cy="36417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sz="2000" dirty="0">
                <a:solidFill>
                  <a:srgbClr val="00008B"/>
                </a:solidFill>
                <a:latin typeface="Consolas" panose="020B0609020204030204" pitchFamily="49" charset="0"/>
              </a:rPr>
              <a:t>regex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r>
              <a:rPr lang="en-US" sz="2000" dirty="0">
                <a:solidFill>
                  <a:srgbClr val="333333"/>
                </a:solidFill>
                <a:latin typeface="Consolas" panose="020B0609020204030204" pitchFamily="49" charset="0"/>
              </a:rPr>
              <a:t>::Matches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('</a:t>
            </a:r>
            <a:r>
              <a:rPr lang="en-US" sz="2000" dirty="0">
                <a:solidFill>
                  <a:srgbClr val="8B0000"/>
                </a:solidFill>
                <a:latin typeface="Consolas" panose="020B0609020204030204" pitchFamily="49" charset="0"/>
              </a:rPr>
              <a:t>domain\username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en-US" sz="2000" dirty="0">
                <a:solidFill>
                  <a:srgbClr val="A9A9A9"/>
                </a:solidFill>
                <a:latin typeface="Consolas" panose="020B0609020204030204" pitchFamily="49" charset="0"/>
              </a:rPr>
              <a:t>,</a:t>
            </a:r>
            <a:r>
              <a:rPr lang="en-US" sz="20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en-US" sz="2000" dirty="0">
                <a:solidFill>
                  <a:srgbClr val="8B0000"/>
                </a:solidFill>
                <a:latin typeface="Consolas" panose="020B0609020204030204" pitchFamily="49" charset="0"/>
              </a:rPr>
              <a:t>\w+$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')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</a:rPr>
              <a:t>Returns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333333"/>
                </a:solidFill>
                <a:latin typeface="Consolas" panose="020B0609020204030204" pitchFamily="49" charset="0"/>
              </a:rPr>
              <a:t>Groups   : {0}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333333"/>
                </a:solidFill>
                <a:latin typeface="Consolas" panose="020B0609020204030204" pitchFamily="49" charset="0"/>
              </a:rPr>
              <a:t>Success  : True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333333"/>
                </a:solidFill>
                <a:latin typeface="Consolas" panose="020B0609020204030204" pitchFamily="49" charset="0"/>
              </a:rPr>
              <a:t>Name     : 0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333333"/>
                </a:solidFill>
                <a:latin typeface="Consolas" panose="020B0609020204030204" pitchFamily="49" charset="0"/>
              </a:rPr>
              <a:t>Captures : {0}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333333"/>
                </a:solidFill>
                <a:latin typeface="Consolas" panose="020B0609020204030204" pitchFamily="49" charset="0"/>
              </a:rPr>
              <a:t>Index    : 7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333333"/>
                </a:solidFill>
                <a:latin typeface="Consolas" panose="020B0609020204030204" pitchFamily="49" charset="0"/>
              </a:rPr>
              <a:t>Length   : 8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333333"/>
                </a:solidFill>
                <a:latin typeface="Consolas" panose="020B0609020204030204" pitchFamily="49" charset="0"/>
              </a:rPr>
              <a:t>Value    : username</a:t>
            </a:r>
          </a:p>
          <a:p>
            <a:pPr marL="0" indent="0">
              <a:buNone/>
            </a:pPr>
            <a:endParaRPr lang="en-US" sz="2000" dirty="0">
              <a:solidFill>
                <a:srgbClr val="333333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174C93-78CB-4735-9305-9CE9FD321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</p:spTree>
    <p:extLst>
      <p:ext uri="{BB962C8B-B14F-4D97-AF65-F5344CB8AC3E}">
        <p14:creationId xmlns:p14="http://schemas.microsoft.com/office/powerpoint/2010/main" val="5964952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20ACD3-E730-499E-BD41-2F713FCBE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Better Than Booleans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7A4E97-FABA-446D-A96D-8A3AFECD66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63625"/>
            <a:ext cx="8229600" cy="36417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sz="1800" dirty="0">
                <a:solidFill>
                  <a:srgbClr val="00008B"/>
                </a:solidFill>
                <a:latin typeface="Consolas" panose="020B0609020204030204" pitchFamily="49" charset="0"/>
              </a:rPr>
              <a:t>regex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r>
              <a:rPr lang="en-US" sz="1800" dirty="0">
                <a:solidFill>
                  <a:srgbClr val="333333"/>
                </a:solidFill>
                <a:latin typeface="Consolas" panose="020B0609020204030204" pitchFamily="49" charset="0"/>
              </a:rPr>
              <a:t>::Matches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('</a:t>
            </a:r>
            <a:r>
              <a:rPr lang="en-US" sz="1800" dirty="0">
                <a:solidFill>
                  <a:srgbClr val="8B0000"/>
                </a:solidFill>
                <a:latin typeface="Consolas" panose="020B0609020204030204" pitchFamily="49" charset="0"/>
              </a:rPr>
              <a:t>domain\</a:t>
            </a:r>
            <a:r>
              <a:rPr lang="en-US" sz="1800" dirty="0">
                <a:solidFill>
                  <a:srgbClr val="8B0000"/>
                </a:solidFill>
                <a:highlight>
                  <a:srgbClr val="FF00FF"/>
                </a:highlight>
                <a:latin typeface="Consolas" panose="020B0609020204030204" pitchFamily="49" charset="0"/>
              </a:rPr>
              <a:t>u</a:t>
            </a:r>
            <a:r>
              <a:rPr lang="en-US" sz="1800" dirty="0">
                <a:solidFill>
                  <a:srgbClr val="8B0000"/>
                </a:solidFill>
                <a:highlight>
                  <a:srgbClr val="00FFFF"/>
                </a:highlight>
                <a:latin typeface="Consolas" panose="020B0609020204030204" pitchFamily="49" charset="0"/>
              </a:rPr>
              <a:t>sername</a:t>
            </a:r>
            <a:r>
              <a:rPr lang="en-US" sz="1800" dirty="0">
                <a:solidFill>
                  <a:srgbClr val="FFFF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_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en-US" sz="1800" dirty="0">
                <a:solidFill>
                  <a:srgbClr val="A9A9A9"/>
                </a:solidFill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en-US" sz="1800" dirty="0">
                <a:solidFill>
                  <a:srgbClr val="8B0000"/>
                </a:solidFill>
                <a:highlight>
                  <a:srgbClr val="FF00FF"/>
                </a:highlight>
                <a:latin typeface="Consolas" panose="020B0609020204030204" pitchFamily="49" charset="0"/>
              </a:rPr>
              <a:t>\w</a:t>
            </a:r>
            <a:r>
              <a:rPr lang="en-US" sz="1800" dirty="0">
                <a:solidFill>
                  <a:srgbClr val="8B0000"/>
                </a:solidFill>
                <a:highlight>
                  <a:srgbClr val="00FFFF"/>
                </a:highlight>
                <a:latin typeface="Consolas" panose="020B0609020204030204" pitchFamily="49" charset="0"/>
              </a:rPr>
              <a:t>+</a:t>
            </a:r>
            <a:r>
              <a:rPr lang="en-US" sz="1800" dirty="0">
                <a:solidFill>
                  <a:srgbClr val="8B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$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')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</a:rPr>
              <a:t>Returns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333333"/>
                </a:solidFill>
                <a:latin typeface="Consolas" panose="020B0609020204030204" pitchFamily="49" charset="0"/>
              </a:rPr>
              <a:t>Groups   : {0}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333333"/>
                </a:solidFill>
                <a:latin typeface="Consolas" panose="020B0609020204030204" pitchFamily="49" charset="0"/>
              </a:rPr>
              <a:t>Success  : True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333333"/>
                </a:solidFill>
                <a:latin typeface="Consolas" panose="020B0609020204030204" pitchFamily="49" charset="0"/>
              </a:rPr>
              <a:t>Name     : 0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333333"/>
                </a:solidFill>
                <a:latin typeface="Consolas" panose="020B0609020204030204" pitchFamily="49" charset="0"/>
              </a:rPr>
              <a:t>Captures : {0}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333333"/>
                </a:solidFill>
                <a:latin typeface="Consolas" panose="020B0609020204030204" pitchFamily="49" charset="0"/>
              </a:rPr>
              <a:t>Index    : 7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333333"/>
                </a:solidFill>
                <a:latin typeface="Consolas" panose="020B0609020204030204" pitchFamily="49" charset="0"/>
              </a:rPr>
              <a:t>Length   : 8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333333"/>
                </a:solidFill>
                <a:latin typeface="Consolas" panose="020B0609020204030204" pitchFamily="49" charset="0"/>
              </a:rPr>
              <a:t>Value    : username</a:t>
            </a:r>
          </a:p>
          <a:p>
            <a:pPr marL="0" indent="0">
              <a:buNone/>
            </a:pPr>
            <a:endParaRPr lang="en-US" sz="1800" dirty="0">
              <a:solidFill>
                <a:srgbClr val="333333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174C93-78CB-4735-9305-9CE9FD321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</p:spTree>
    <p:extLst>
      <p:ext uri="{BB962C8B-B14F-4D97-AF65-F5344CB8AC3E}">
        <p14:creationId xmlns:p14="http://schemas.microsoft.com/office/powerpoint/2010/main" val="34451832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20ACD3-E730-499E-BD41-2F713FCBE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Better Than Booleans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7A4E97-FABA-446D-A96D-8A3AFECD66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63625"/>
            <a:ext cx="8229600" cy="36417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sz="1800" dirty="0">
                <a:solidFill>
                  <a:srgbClr val="00008B"/>
                </a:solidFill>
                <a:latin typeface="Consolas" panose="020B0609020204030204" pitchFamily="49" charset="0"/>
              </a:rPr>
              <a:t>regex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r>
              <a:rPr lang="en-US" sz="1800" dirty="0">
                <a:solidFill>
                  <a:srgbClr val="333333"/>
                </a:solidFill>
                <a:latin typeface="Consolas" panose="020B0609020204030204" pitchFamily="49" charset="0"/>
              </a:rPr>
              <a:t>::Matches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('</a:t>
            </a:r>
            <a:r>
              <a:rPr lang="en-US" sz="1800" dirty="0">
                <a:solidFill>
                  <a:srgbClr val="8B0000"/>
                </a:solidFill>
                <a:latin typeface="Consolas" panose="020B0609020204030204" pitchFamily="49" charset="0"/>
              </a:rPr>
              <a:t>domain\</a:t>
            </a:r>
            <a:r>
              <a:rPr lang="en-US" sz="1800" dirty="0">
                <a:solidFill>
                  <a:srgbClr val="8B0000"/>
                </a:solidFill>
                <a:highlight>
                  <a:srgbClr val="00FF00"/>
                </a:highlight>
                <a:latin typeface="Consolas" panose="020B0609020204030204" pitchFamily="49" charset="0"/>
              </a:rPr>
              <a:t>username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en-US" sz="1800" dirty="0">
                <a:solidFill>
                  <a:srgbClr val="A9A9A9"/>
                </a:solidFill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en-US" sz="1800" dirty="0">
                <a:solidFill>
                  <a:srgbClr val="8B0000"/>
                </a:solidFill>
                <a:highlight>
                  <a:srgbClr val="00FF00"/>
                </a:highlight>
                <a:latin typeface="Consolas" panose="020B0609020204030204" pitchFamily="49" charset="0"/>
              </a:rPr>
              <a:t>\w+$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')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</a:rPr>
              <a:t>Returns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333333"/>
                </a:solidFill>
                <a:latin typeface="Consolas" panose="020B0609020204030204" pitchFamily="49" charset="0"/>
              </a:rPr>
              <a:t>Groups   : {0}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333333"/>
                </a:solidFill>
                <a:latin typeface="Consolas" panose="020B0609020204030204" pitchFamily="49" charset="0"/>
              </a:rPr>
              <a:t>Success  : True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333333"/>
                </a:solidFill>
                <a:latin typeface="Consolas" panose="020B0609020204030204" pitchFamily="49" charset="0"/>
              </a:rPr>
              <a:t>Name     : 0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333333"/>
                </a:solidFill>
                <a:latin typeface="Consolas" panose="020B0609020204030204" pitchFamily="49" charset="0"/>
              </a:rPr>
              <a:t>Captures : {0}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333333"/>
                </a:solidFill>
                <a:latin typeface="Consolas" panose="020B0609020204030204" pitchFamily="49" charset="0"/>
              </a:rPr>
              <a:t>Index    : 7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333333"/>
                </a:solidFill>
                <a:latin typeface="Consolas" panose="020B0609020204030204" pitchFamily="49" charset="0"/>
              </a:rPr>
              <a:t>Length   : 8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333333"/>
                </a:solidFill>
                <a:latin typeface="Consolas" panose="020B0609020204030204" pitchFamily="49" charset="0"/>
              </a:rPr>
              <a:t>Value    : </a:t>
            </a:r>
            <a:r>
              <a:rPr lang="en-US" sz="1800" dirty="0">
                <a:solidFill>
                  <a:srgbClr val="333333"/>
                </a:solidFill>
                <a:highlight>
                  <a:srgbClr val="00FF00"/>
                </a:highlight>
                <a:latin typeface="Consolas" panose="020B0609020204030204" pitchFamily="49" charset="0"/>
              </a:rPr>
              <a:t>username</a:t>
            </a:r>
          </a:p>
          <a:p>
            <a:pPr marL="0" indent="0">
              <a:buNone/>
            </a:pPr>
            <a:endParaRPr lang="en-US" sz="18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174C93-78CB-4735-9305-9CE9FD321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</p:spTree>
    <p:extLst>
      <p:ext uri="{BB962C8B-B14F-4D97-AF65-F5344CB8AC3E}">
        <p14:creationId xmlns:p14="http://schemas.microsoft.com/office/powerpoint/2010/main" val="26609388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20ACD3-E730-499E-BD41-2F713FCBE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Better Than Booleans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7A4E97-FABA-446D-A96D-8A3AFECD66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63625"/>
            <a:ext cx="8229600" cy="364172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sz="1200" dirty="0">
                <a:solidFill>
                  <a:srgbClr val="00008B"/>
                </a:solidFill>
                <a:latin typeface="Consolas" panose="020B0609020204030204" pitchFamily="49" charset="0"/>
              </a:rPr>
              <a:t>regex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r>
              <a:rPr lang="en-US" sz="1200" dirty="0">
                <a:solidFill>
                  <a:srgbClr val="333333"/>
                </a:solidFill>
                <a:latin typeface="Consolas" panose="020B0609020204030204" pitchFamily="49" charset="0"/>
              </a:rPr>
              <a:t>::Matches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('</a:t>
            </a:r>
            <a:r>
              <a:rPr lang="en-US" sz="1200" dirty="0">
                <a:solidFill>
                  <a:srgbClr val="8B0000"/>
                </a:solidFill>
                <a:latin typeface="Consolas" panose="020B0609020204030204" pitchFamily="49" charset="0"/>
              </a:rPr>
              <a:t>domain\username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en-US" sz="1200" dirty="0">
                <a:solidFill>
                  <a:srgbClr val="A9A9A9"/>
                </a:solidFill>
                <a:latin typeface="Consolas" panose="020B0609020204030204" pitchFamily="49" charset="0"/>
              </a:rPr>
              <a:t>,</a:t>
            </a:r>
            <a:r>
              <a:rPr lang="en-US" sz="12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en-US" sz="1200" dirty="0">
                <a:solidFill>
                  <a:srgbClr val="8B0000"/>
                </a:solidFill>
                <a:latin typeface="Consolas" panose="020B0609020204030204" pitchFamily="49" charset="0"/>
              </a:rPr>
              <a:t>\w+$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')</a:t>
            </a:r>
          </a:p>
          <a:p>
            <a:pPr marL="0" indent="0">
              <a:buNone/>
            </a:pPr>
            <a:r>
              <a:rPr lang="en-US" sz="1200" dirty="0">
                <a:solidFill>
                  <a:srgbClr val="000000"/>
                </a:solidFill>
              </a:rPr>
              <a:t>Returns</a:t>
            </a:r>
          </a:p>
          <a:p>
            <a:pPr marL="0" indent="0">
              <a:buNone/>
            </a:pPr>
            <a:r>
              <a:rPr lang="en-US" sz="1200" dirty="0">
                <a:solidFill>
                  <a:srgbClr val="333333"/>
                </a:solidFill>
                <a:latin typeface="Consolas" panose="020B0609020204030204" pitchFamily="49" charset="0"/>
              </a:rPr>
              <a:t>Groups   : {0}</a:t>
            </a:r>
          </a:p>
          <a:p>
            <a:pPr marL="0" indent="0">
              <a:buNone/>
            </a:pPr>
            <a:r>
              <a:rPr lang="en-US" sz="1200" dirty="0">
                <a:solidFill>
                  <a:srgbClr val="333333"/>
                </a:solidFill>
                <a:latin typeface="Consolas" panose="020B0609020204030204" pitchFamily="49" charset="0"/>
              </a:rPr>
              <a:t>Success  : True</a:t>
            </a:r>
          </a:p>
          <a:p>
            <a:pPr marL="0" indent="0">
              <a:buNone/>
            </a:pPr>
            <a:r>
              <a:rPr lang="en-US" sz="1200" dirty="0">
                <a:solidFill>
                  <a:srgbClr val="333333"/>
                </a:solidFill>
                <a:latin typeface="Consolas" panose="020B0609020204030204" pitchFamily="49" charset="0"/>
              </a:rPr>
              <a:t>Name     : 0</a:t>
            </a:r>
          </a:p>
          <a:p>
            <a:pPr marL="0" indent="0">
              <a:buNone/>
            </a:pPr>
            <a:r>
              <a:rPr lang="en-US" sz="1200" dirty="0">
                <a:solidFill>
                  <a:srgbClr val="333333"/>
                </a:solidFill>
                <a:latin typeface="Consolas" panose="020B0609020204030204" pitchFamily="49" charset="0"/>
              </a:rPr>
              <a:t>Captures : {0}</a:t>
            </a:r>
          </a:p>
          <a:p>
            <a:pPr marL="0" indent="0">
              <a:buNone/>
            </a:pPr>
            <a:r>
              <a:rPr lang="en-US" sz="1200" dirty="0">
                <a:solidFill>
                  <a:srgbClr val="333333"/>
                </a:solidFill>
                <a:latin typeface="Consolas" panose="020B0609020204030204" pitchFamily="49" charset="0"/>
              </a:rPr>
              <a:t>Index    : 7</a:t>
            </a:r>
          </a:p>
          <a:p>
            <a:pPr marL="0" indent="0">
              <a:buNone/>
            </a:pPr>
            <a:r>
              <a:rPr lang="en-US" sz="1200" dirty="0">
                <a:solidFill>
                  <a:srgbClr val="333333"/>
                </a:solidFill>
                <a:latin typeface="Consolas" panose="020B0609020204030204" pitchFamily="49" charset="0"/>
              </a:rPr>
              <a:t>Length   : 8</a:t>
            </a:r>
          </a:p>
          <a:p>
            <a:pPr marL="0" indent="0">
              <a:buNone/>
            </a:pPr>
            <a:r>
              <a:rPr lang="en-US" sz="1200" dirty="0">
                <a:solidFill>
                  <a:srgbClr val="333333"/>
                </a:solidFill>
                <a:latin typeface="Consolas" panose="020B0609020204030204" pitchFamily="49" charset="0"/>
              </a:rPr>
              <a:t>Value    : username</a:t>
            </a:r>
          </a:p>
          <a:p>
            <a:pPr marL="0" indent="0">
              <a:buNone/>
            </a:pPr>
            <a:endParaRPr lang="en-US" sz="18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sz="1800" dirty="0">
                <a:solidFill>
                  <a:srgbClr val="00008B"/>
                </a:solidFill>
                <a:latin typeface="Consolas" panose="020B0609020204030204" pitchFamily="49" charset="0"/>
              </a:rPr>
              <a:t>regex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r>
              <a:rPr lang="en-US" sz="1800" dirty="0">
                <a:solidFill>
                  <a:srgbClr val="333333"/>
                </a:solidFill>
                <a:latin typeface="Consolas" panose="020B0609020204030204" pitchFamily="49" charset="0"/>
              </a:rPr>
              <a:t>::Matches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('</a:t>
            </a:r>
            <a:r>
              <a:rPr lang="en-US" sz="1800" dirty="0">
                <a:solidFill>
                  <a:srgbClr val="8B0000"/>
                </a:solidFill>
                <a:latin typeface="Consolas" panose="020B0609020204030204" pitchFamily="49" charset="0"/>
              </a:rPr>
              <a:t>domain\username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en-US" sz="1800" dirty="0">
                <a:solidFill>
                  <a:srgbClr val="A9A9A9"/>
                </a:solidFill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en-US" sz="1800" dirty="0">
                <a:solidFill>
                  <a:srgbClr val="8B0000"/>
                </a:solidFill>
                <a:latin typeface="Consolas" panose="020B0609020204030204" pitchFamily="49" charset="0"/>
              </a:rPr>
              <a:t>\w+$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')</a:t>
            </a:r>
            <a:r>
              <a:rPr lang="en-US" sz="1800" b="1" u="dashHeavy" dirty="0">
                <a:solidFill>
                  <a:srgbClr val="333333"/>
                </a:solidFill>
                <a:uFill>
                  <a:solidFill>
                    <a:schemeClr val="tx2">
                      <a:lumMod val="60000"/>
                      <a:lumOff val="40000"/>
                    </a:schemeClr>
                  </a:solidFill>
                </a:uFill>
                <a:latin typeface="Consolas" panose="020B0609020204030204" pitchFamily="49" charset="0"/>
              </a:rPr>
              <a:t>.Value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333333"/>
                </a:solidFill>
              </a:rPr>
              <a:t>Returns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333333"/>
                </a:solidFill>
                <a:latin typeface="Consolas" panose="020B0609020204030204" pitchFamily="49" charset="0"/>
              </a:rPr>
              <a:t>username</a:t>
            </a:r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174C93-78CB-4735-9305-9CE9FD321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</p:spTree>
    <p:extLst>
      <p:ext uri="{BB962C8B-B14F-4D97-AF65-F5344CB8AC3E}">
        <p14:creationId xmlns:p14="http://schemas.microsoft.com/office/powerpoint/2010/main" val="1719595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20ACD3-E730-499E-BD41-2F713FCBE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Better Than Booleans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7A4E97-FABA-446D-A96D-8A3AFECD66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63625"/>
            <a:ext cx="8229600" cy="364172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sz="1200" dirty="0">
                <a:solidFill>
                  <a:srgbClr val="00008B"/>
                </a:solidFill>
                <a:latin typeface="Consolas" panose="020B0609020204030204" pitchFamily="49" charset="0"/>
              </a:rPr>
              <a:t>regex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r>
              <a:rPr lang="en-US" sz="1200" dirty="0">
                <a:solidFill>
                  <a:srgbClr val="333333"/>
                </a:solidFill>
                <a:latin typeface="Consolas" panose="020B0609020204030204" pitchFamily="49" charset="0"/>
              </a:rPr>
              <a:t>::Matches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('</a:t>
            </a:r>
            <a:r>
              <a:rPr lang="en-US" sz="1200" dirty="0">
                <a:solidFill>
                  <a:srgbClr val="8B0000"/>
                </a:solidFill>
                <a:latin typeface="Consolas" panose="020B0609020204030204" pitchFamily="49" charset="0"/>
              </a:rPr>
              <a:t>domain\username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en-US" sz="1200" dirty="0">
                <a:solidFill>
                  <a:srgbClr val="A9A9A9"/>
                </a:solidFill>
                <a:latin typeface="Consolas" panose="020B0609020204030204" pitchFamily="49" charset="0"/>
              </a:rPr>
              <a:t>,</a:t>
            </a:r>
            <a:r>
              <a:rPr lang="en-US" sz="12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en-US" sz="1200" dirty="0">
                <a:solidFill>
                  <a:srgbClr val="8B0000"/>
                </a:solidFill>
                <a:latin typeface="Consolas" panose="020B0609020204030204" pitchFamily="49" charset="0"/>
              </a:rPr>
              <a:t>\w+$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')</a:t>
            </a:r>
          </a:p>
          <a:p>
            <a:pPr marL="0" indent="0">
              <a:buNone/>
            </a:pPr>
            <a:r>
              <a:rPr lang="en-US" sz="1200" dirty="0">
                <a:solidFill>
                  <a:srgbClr val="000000"/>
                </a:solidFill>
              </a:rPr>
              <a:t>Returns</a:t>
            </a:r>
          </a:p>
          <a:p>
            <a:pPr marL="0" indent="0">
              <a:buNone/>
            </a:pPr>
            <a:r>
              <a:rPr lang="en-US" sz="1200" dirty="0">
                <a:solidFill>
                  <a:srgbClr val="333333"/>
                </a:solidFill>
                <a:latin typeface="Consolas" panose="020B0609020204030204" pitchFamily="49" charset="0"/>
              </a:rPr>
              <a:t>Groups   : {0}</a:t>
            </a:r>
          </a:p>
          <a:p>
            <a:pPr marL="0" indent="0">
              <a:buNone/>
            </a:pPr>
            <a:r>
              <a:rPr lang="en-US" sz="1200" dirty="0">
                <a:solidFill>
                  <a:srgbClr val="333333"/>
                </a:solidFill>
                <a:latin typeface="Consolas" panose="020B0609020204030204" pitchFamily="49" charset="0"/>
              </a:rPr>
              <a:t>Success  : True</a:t>
            </a:r>
          </a:p>
          <a:p>
            <a:pPr marL="0" indent="0">
              <a:buNone/>
            </a:pPr>
            <a:r>
              <a:rPr lang="en-US" sz="1200" dirty="0">
                <a:solidFill>
                  <a:srgbClr val="333333"/>
                </a:solidFill>
                <a:latin typeface="Consolas" panose="020B0609020204030204" pitchFamily="49" charset="0"/>
              </a:rPr>
              <a:t>Name     : 0</a:t>
            </a:r>
          </a:p>
          <a:p>
            <a:pPr marL="0" indent="0">
              <a:buNone/>
            </a:pPr>
            <a:r>
              <a:rPr lang="en-US" sz="1200" dirty="0">
                <a:solidFill>
                  <a:srgbClr val="333333"/>
                </a:solidFill>
                <a:latin typeface="Consolas" panose="020B0609020204030204" pitchFamily="49" charset="0"/>
              </a:rPr>
              <a:t>Captures : {0}</a:t>
            </a:r>
          </a:p>
          <a:p>
            <a:pPr marL="0" indent="0">
              <a:buNone/>
            </a:pPr>
            <a:r>
              <a:rPr lang="en-US" sz="1200" dirty="0">
                <a:solidFill>
                  <a:srgbClr val="333333"/>
                </a:solidFill>
                <a:latin typeface="Consolas" panose="020B0609020204030204" pitchFamily="49" charset="0"/>
              </a:rPr>
              <a:t>Index    : 7</a:t>
            </a:r>
          </a:p>
          <a:p>
            <a:pPr marL="0" indent="0">
              <a:buNone/>
            </a:pPr>
            <a:r>
              <a:rPr lang="en-US" sz="1200" dirty="0">
                <a:solidFill>
                  <a:srgbClr val="333333"/>
                </a:solidFill>
                <a:latin typeface="Consolas" panose="020B0609020204030204" pitchFamily="49" charset="0"/>
              </a:rPr>
              <a:t>Length   : 8</a:t>
            </a:r>
          </a:p>
          <a:p>
            <a:pPr marL="0" indent="0">
              <a:buNone/>
            </a:pPr>
            <a:r>
              <a:rPr lang="en-US" sz="1200" dirty="0">
                <a:solidFill>
                  <a:srgbClr val="333333"/>
                </a:solidFill>
                <a:latin typeface="Consolas" panose="020B0609020204030204" pitchFamily="49" charset="0"/>
              </a:rPr>
              <a:t>Value    : username</a:t>
            </a:r>
          </a:p>
          <a:p>
            <a:pPr marL="0" indent="0">
              <a:buNone/>
            </a:pPr>
            <a:endParaRPr lang="en-US" sz="18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sz="1800" dirty="0">
                <a:solidFill>
                  <a:srgbClr val="00008B"/>
                </a:solidFill>
                <a:latin typeface="Consolas" panose="020B0609020204030204" pitchFamily="49" charset="0"/>
              </a:rPr>
              <a:t>regex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r>
              <a:rPr lang="en-US" sz="1800" dirty="0">
                <a:solidFill>
                  <a:srgbClr val="333333"/>
                </a:solidFill>
                <a:latin typeface="Consolas" panose="020B0609020204030204" pitchFamily="49" charset="0"/>
              </a:rPr>
              <a:t>::Matches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('</a:t>
            </a:r>
            <a:r>
              <a:rPr lang="en-US" sz="1800" dirty="0">
                <a:solidFill>
                  <a:srgbClr val="8B0000"/>
                </a:solidFill>
                <a:latin typeface="Consolas" panose="020B0609020204030204" pitchFamily="49" charset="0"/>
              </a:rPr>
              <a:t>domain\username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en-US" sz="1800" dirty="0">
                <a:solidFill>
                  <a:srgbClr val="A9A9A9"/>
                </a:solidFill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en-US" sz="1800" dirty="0">
                <a:solidFill>
                  <a:srgbClr val="8B0000"/>
                </a:solidFill>
                <a:latin typeface="Consolas" panose="020B0609020204030204" pitchFamily="49" charset="0"/>
              </a:rPr>
              <a:t>\w+$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')</a:t>
            </a:r>
            <a:r>
              <a:rPr lang="en-US" sz="1800" b="1" u="dashHeavy" dirty="0">
                <a:solidFill>
                  <a:srgbClr val="333333"/>
                </a:solidFill>
                <a:uFill>
                  <a:solidFill>
                    <a:schemeClr val="tx2">
                      <a:lumMod val="60000"/>
                      <a:lumOff val="40000"/>
                    </a:schemeClr>
                  </a:solidFill>
                </a:uFill>
                <a:latin typeface="Consolas" panose="020B0609020204030204" pitchFamily="49" charset="0"/>
              </a:rPr>
              <a:t>.Value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333333"/>
                </a:solidFill>
              </a:rPr>
              <a:t>Returns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333333"/>
                </a:solidFill>
                <a:latin typeface="Consolas" panose="020B0609020204030204" pitchFamily="49" charset="0"/>
              </a:rPr>
              <a:t>username</a:t>
            </a:r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174C93-78CB-4735-9305-9CE9FD321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F04B1AF-4F38-4186-B142-DB17B9D1CE10}"/>
              </a:ext>
            </a:extLst>
          </p:cNvPr>
          <p:cNvSpPr/>
          <p:nvPr/>
        </p:nvSpPr>
        <p:spPr>
          <a:xfrm>
            <a:off x="228600" y="285750"/>
            <a:ext cx="8534400" cy="43434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D616C9-EDF2-4CB0-9C0B-1C59E49190E1}"/>
              </a:ext>
            </a:extLst>
          </p:cNvPr>
          <p:cNvSpPr txBox="1"/>
          <p:nvPr/>
        </p:nvSpPr>
        <p:spPr>
          <a:xfrm>
            <a:off x="457200" y="1705511"/>
            <a:ext cx="8229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There's plenty more methods in the [regex] class</a:t>
            </a:r>
          </a:p>
        </p:txBody>
      </p:sp>
    </p:spTree>
    <p:extLst>
      <p:ext uri="{BB962C8B-B14F-4D97-AF65-F5344CB8AC3E}">
        <p14:creationId xmlns:p14="http://schemas.microsoft.com/office/powerpoint/2010/main" val="1444280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EECA23-6C55-4A86-AA71-0D77D2297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Rockstar Time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4F86F8-AECF-4F0A-AB6E-4C9EF6C76C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🌟🎸💎🌠🎶🥁🚀🏴‍☠️🎙⚡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B8A8E2-168A-404A-B368-944438AA15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</p:spTree>
    <p:extLst>
      <p:ext uri="{BB962C8B-B14F-4D97-AF65-F5344CB8AC3E}">
        <p14:creationId xmlns:p14="http://schemas.microsoft.com/office/powerpoint/2010/main" val="1277469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71B581-26DD-4A42-8150-C811E8564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Parsing HTML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8040EC-BB19-4BA4-AAC5-F9D8D66F24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Just kidding – DO NOT DO THIS</a:t>
            </a:r>
          </a:p>
          <a:p>
            <a:pPr marL="0" indent="0">
              <a:buNone/>
            </a:pPr>
            <a:r>
              <a:rPr lang="en-US" dirty="0"/>
              <a:t>Regex is powerful, but not the perfect tool for every scenario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5B49BC-2BB6-4315-812E-7F99799EF1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</p:spTree>
    <p:extLst>
      <p:ext uri="{BB962C8B-B14F-4D97-AF65-F5344CB8AC3E}">
        <p14:creationId xmlns:p14="http://schemas.microsoft.com/office/powerpoint/2010/main" val="12155443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DACFB-8818-460D-9312-F697C7810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You’re already doing it!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98E642-53B6-4463-BE89-84B0FE6DAC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200150"/>
            <a:ext cx="8610600" cy="33940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$</a:t>
            </a:r>
            <a:r>
              <a:rPr lang="en-US" sz="1800" dirty="0" err="1">
                <a:solidFill>
                  <a:srgbClr val="FF4500"/>
                </a:solidFill>
                <a:latin typeface="Consolas" panose="020B0609020204030204" pitchFamily="49" charset="0"/>
              </a:rPr>
              <a:t>arrayOfStuff</a:t>
            </a:r>
            <a:r>
              <a:rPr lang="en-US" sz="18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A9A9A9"/>
                </a:solidFill>
                <a:latin typeface="Consolas" panose="020B0609020204030204" pitchFamily="49" charset="0"/>
              </a:rPr>
              <a:t>=</a:t>
            </a:r>
            <a:r>
              <a:rPr lang="en-US" sz="18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8B"/>
                </a:solidFill>
                <a:latin typeface="Consolas" panose="020B0609020204030204" pitchFamily="49" charset="0"/>
              </a:rPr>
              <a:t>@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('</a:t>
            </a:r>
            <a:r>
              <a:rPr lang="en-US" sz="1800" dirty="0">
                <a:solidFill>
                  <a:srgbClr val="8B0000"/>
                </a:solidFill>
                <a:highlight>
                  <a:srgbClr val="00FF00"/>
                </a:highlight>
                <a:latin typeface="Consolas" panose="020B0609020204030204" pitchFamily="49" charset="0"/>
              </a:rPr>
              <a:t>something</a:t>
            </a:r>
            <a:r>
              <a:rPr lang="en-US" sz="1800" dirty="0">
                <a:solidFill>
                  <a:srgbClr val="8B0000"/>
                </a:solidFill>
                <a:latin typeface="Consolas" panose="020B0609020204030204" pitchFamily="49" charset="0"/>
              </a:rPr>
              <a:t>one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en-US" sz="1800" dirty="0">
                <a:solidFill>
                  <a:srgbClr val="A9A9A9"/>
                </a:solidFill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en-US" sz="1800" dirty="0" err="1">
                <a:solidFill>
                  <a:srgbClr val="8B0000"/>
                </a:solidFill>
                <a:highlight>
                  <a:srgbClr val="00FF00"/>
                </a:highlight>
                <a:latin typeface="Consolas" panose="020B0609020204030204" pitchFamily="49" charset="0"/>
              </a:rPr>
              <a:t>something</a:t>
            </a:r>
            <a:r>
              <a:rPr lang="en-US" sz="1800" dirty="0" err="1">
                <a:solidFill>
                  <a:srgbClr val="8B0000"/>
                </a:solidFill>
                <a:latin typeface="Consolas" panose="020B0609020204030204" pitchFamily="49" charset="0"/>
              </a:rPr>
              <a:t>two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en-US" sz="1800" dirty="0">
                <a:solidFill>
                  <a:srgbClr val="A9A9A9"/>
                </a:solidFill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en-US" sz="1800" dirty="0" err="1">
                <a:solidFill>
                  <a:srgbClr val="8B0000"/>
                </a:solidFill>
                <a:latin typeface="Consolas" panose="020B0609020204030204" pitchFamily="49" charset="0"/>
              </a:rPr>
              <a:t>noway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')</a:t>
            </a:r>
            <a:endParaRPr lang="en-US" sz="18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$</a:t>
            </a:r>
            <a:r>
              <a:rPr lang="en-US" sz="1800" dirty="0" err="1">
                <a:solidFill>
                  <a:srgbClr val="FF4500"/>
                </a:solidFill>
                <a:latin typeface="Consolas" panose="020B0609020204030204" pitchFamily="49" charset="0"/>
              </a:rPr>
              <a:t>arrayOfStuff</a:t>
            </a:r>
            <a:r>
              <a:rPr lang="en-US" sz="18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A9A9A9"/>
                </a:solidFill>
                <a:latin typeface="Consolas" panose="020B0609020204030204" pitchFamily="49" charset="0"/>
              </a:rPr>
              <a:t>|</a:t>
            </a:r>
            <a:r>
              <a:rPr lang="en-US" sz="18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Where-Object</a:t>
            </a:r>
            <a:r>
              <a:rPr lang="en-US" sz="18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en-US" sz="18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$</a:t>
            </a:r>
            <a:r>
              <a:rPr lang="en-US" sz="1800" dirty="0">
                <a:solidFill>
                  <a:srgbClr val="008080"/>
                </a:solidFill>
                <a:latin typeface="Consolas" panose="020B0609020204030204" pitchFamily="49" charset="0"/>
              </a:rPr>
              <a:t>_</a:t>
            </a:r>
            <a:r>
              <a:rPr lang="en-US" sz="18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A9A9A9"/>
                </a:solidFill>
                <a:latin typeface="Consolas" panose="020B0609020204030204" pitchFamily="49" charset="0"/>
              </a:rPr>
              <a:t>-match</a:t>
            </a:r>
            <a:r>
              <a:rPr lang="en-US" sz="18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en-US" sz="1800" dirty="0">
                <a:solidFill>
                  <a:srgbClr val="8B0000"/>
                </a:solidFill>
                <a:highlight>
                  <a:srgbClr val="00FF00"/>
                </a:highlight>
                <a:latin typeface="Consolas" panose="020B0609020204030204" pitchFamily="49" charset="0"/>
              </a:rPr>
              <a:t>something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’</a:t>
            </a:r>
            <a:r>
              <a:rPr lang="en-US" sz="18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 sz="1800" dirty="0">
              <a:solidFill>
                <a:srgbClr val="000000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</a:rPr>
              <a:t>Returns</a:t>
            </a:r>
          </a:p>
          <a:p>
            <a:pPr marL="0" indent="0">
              <a:buNone/>
            </a:pP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  <a:ea typeface="Hack NF" panose="020B0609030202020204" pitchFamily="50" charset="0"/>
                <a:cs typeface="Hack NF" panose="020B0609030202020204" pitchFamily="50" charset="0"/>
              </a:rPr>
              <a:t>somethingone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  <a:ea typeface="Hack NF" panose="020B0609030202020204" pitchFamily="50" charset="0"/>
              <a:cs typeface="Hack NF" panose="020B0609030202020204" pitchFamily="50" charset="0"/>
            </a:endParaRPr>
          </a:p>
          <a:p>
            <a:pPr marL="0" indent="0">
              <a:buNone/>
            </a:pP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  <a:ea typeface="Hack NF" panose="020B0609030202020204" pitchFamily="50" charset="0"/>
                <a:cs typeface="Hack NF" panose="020B0609030202020204" pitchFamily="50" charset="0"/>
              </a:rPr>
              <a:t>somethingtwo</a:t>
            </a:r>
            <a:endParaRPr lang="en-US" sz="2000" dirty="0">
              <a:solidFill>
                <a:srgbClr val="333333"/>
              </a:solidFill>
              <a:latin typeface="Consolas" panose="020B0609020204030204" pitchFamily="49" charset="0"/>
              <a:ea typeface="Hack NF" panose="020B0609030202020204" pitchFamily="50" charset="0"/>
              <a:cs typeface="Hack NF" panose="020B0609030202020204" pitchFamily="50" charset="0"/>
            </a:endParaRPr>
          </a:p>
          <a:p>
            <a:pPr marL="0" indent="0">
              <a:buNone/>
            </a:pPr>
            <a:br>
              <a:rPr lang="en-US" sz="1800" dirty="0">
                <a:solidFill>
                  <a:srgbClr val="333333"/>
                </a:solidFill>
                <a:latin typeface="Hack NF" panose="020B0609030202020204" pitchFamily="50" charset="0"/>
              </a:rPr>
            </a:br>
            <a:endParaRPr lang="en-US" sz="1800" dirty="0">
              <a:solidFill>
                <a:srgbClr val="333333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7E05B2-F30A-459C-9DD4-D3BCF1C0AE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</p:spTree>
    <p:extLst>
      <p:ext uri="{BB962C8B-B14F-4D97-AF65-F5344CB8AC3E}">
        <p14:creationId xmlns:p14="http://schemas.microsoft.com/office/powerpoint/2010/main" val="39551564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4F8288-567E-4781-B24A-1DB2762761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3114E-803D-4B9D-B41D-6163404D63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</a:t>
            </a:r>
            <a:r>
              <a:rPr lang="en-US" dirty="0" err="1"/>
              <a:t>RoundBrackets</a:t>
            </a:r>
            <a:r>
              <a:rPr lang="en-US" dirty="0"/>
              <a:t>)++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AC9B88-D918-422B-A9D1-728FD70BBF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</p:spTree>
    <p:extLst>
      <p:ext uri="{BB962C8B-B14F-4D97-AF65-F5344CB8AC3E}">
        <p14:creationId xmlns:p14="http://schemas.microsoft.com/office/powerpoint/2010/main" val="33506250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DB5DC1-6F98-4385-ADCA-EC043D8CF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E870B5-611F-4290-9152-4A80EB2748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386" y="1200150"/>
            <a:ext cx="7543800" cy="3429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</a:rPr>
              <a:t>[regex]::Match('Bond. </a:t>
            </a:r>
            <a:r>
              <a:rPr lang="en-US" sz="2000" dirty="0">
                <a:highlight>
                  <a:srgbClr val="00FF00"/>
                </a:highlight>
                <a:latin typeface="Consolas" panose="020B0609020204030204" pitchFamily="49" charset="0"/>
              </a:rPr>
              <a:t>James Bond</a:t>
            </a:r>
            <a:r>
              <a:rPr lang="en-US" sz="2000" dirty="0">
                <a:latin typeface="Consolas" panose="020B0609020204030204" pitchFamily="49" charset="0"/>
              </a:rPr>
              <a:t>.', '</a:t>
            </a:r>
            <a:r>
              <a:rPr lang="en-US" sz="2000" dirty="0">
                <a:highlight>
                  <a:srgbClr val="00FF00"/>
                </a:highlight>
                <a:latin typeface="Consolas" panose="020B0609020204030204" pitchFamily="49" charset="0"/>
              </a:rPr>
              <a:t>James\</a:t>
            </a:r>
            <a:r>
              <a:rPr lang="en-US" sz="2000" dirty="0" err="1">
                <a:highlight>
                  <a:srgbClr val="00FF00"/>
                </a:highlight>
                <a:latin typeface="Consolas" panose="020B0609020204030204" pitchFamily="49" charset="0"/>
              </a:rPr>
              <a:t>sBond</a:t>
            </a:r>
            <a:r>
              <a:rPr lang="en-US" sz="2000" dirty="0">
                <a:latin typeface="Consolas" panose="020B0609020204030204" pitchFamily="49" charset="0"/>
              </a:rPr>
              <a:t>')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</a:rPr>
              <a:t>Returns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Groups : {0}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Success : True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Name : 0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Captures : {0}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Index : 6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Length : 10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Value : </a:t>
            </a:r>
            <a:r>
              <a:rPr lang="en-US" dirty="0">
                <a:highlight>
                  <a:srgbClr val="00FF00"/>
                </a:highlight>
                <a:latin typeface="Consolas" panose="020B0609020204030204" pitchFamily="49" charset="0"/>
              </a:rPr>
              <a:t>James Bond</a:t>
            </a:r>
          </a:p>
          <a:p>
            <a:pPr marL="0" indent="0">
              <a:buNone/>
            </a:pPr>
            <a:endParaRPr lang="en-US" dirty="0">
              <a:solidFill>
                <a:srgbClr val="333333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05028D-AB7E-4C44-9C05-B156C6ACBA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</p:spTree>
    <p:extLst>
      <p:ext uri="{BB962C8B-B14F-4D97-AF65-F5344CB8AC3E}">
        <p14:creationId xmlns:p14="http://schemas.microsoft.com/office/powerpoint/2010/main" val="11103065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DB5DC1-6F98-4385-ADCA-EC043D8CF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E870B5-611F-4290-9152-4A80EB2748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386" y="1200150"/>
            <a:ext cx="7543800" cy="3429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</a:rPr>
              <a:t>$pat = '(?&lt;first&gt;James)\s(?&lt;last&gt;Bond)'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</a:rPr>
              <a:t>$mat = [regex]::Match('Bond. James Bond.', $pat)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333333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05028D-AB7E-4C44-9C05-B156C6ACBA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</p:spTree>
    <p:extLst>
      <p:ext uri="{BB962C8B-B14F-4D97-AF65-F5344CB8AC3E}">
        <p14:creationId xmlns:p14="http://schemas.microsoft.com/office/powerpoint/2010/main" val="41653252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DB5DC1-6F98-4385-ADCA-EC043D8CF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E870B5-611F-4290-9152-4A80EB2748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386" y="1200150"/>
            <a:ext cx="7543800" cy="3429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</a:rPr>
              <a:t>$pat = '(?&lt;first&gt;</a:t>
            </a:r>
            <a:r>
              <a:rPr lang="en-US" sz="2000" dirty="0">
                <a:highlight>
                  <a:srgbClr val="00FFFF"/>
                </a:highlight>
                <a:latin typeface="Consolas" panose="020B0609020204030204" pitchFamily="49" charset="0"/>
              </a:rPr>
              <a:t>James</a:t>
            </a:r>
            <a:r>
              <a:rPr lang="en-US" sz="2000" dirty="0">
                <a:latin typeface="Consolas" panose="020B0609020204030204" pitchFamily="49" charset="0"/>
              </a:rPr>
              <a:t>)\s(?&lt;last&gt;</a:t>
            </a:r>
            <a:r>
              <a:rPr lang="en-US" sz="2000" dirty="0">
                <a:highlight>
                  <a:srgbClr val="00FFFF"/>
                </a:highlight>
                <a:latin typeface="Consolas" panose="020B0609020204030204" pitchFamily="49" charset="0"/>
              </a:rPr>
              <a:t>Bond</a:t>
            </a:r>
            <a:r>
              <a:rPr lang="en-US" sz="2000" dirty="0">
                <a:latin typeface="Consolas" panose="020B0609020204030204" pitchFamily="49" charset="0"/>
              </a:rPr>
              <a:t>)'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</a:rPr>
              <a:t>$mat = [regex]::Match('Bond. </a:t>
            </a:r>
            <a:r>
              <a:rPr lang="en-US" sz="2000" dirty="0">
                <a:highlight>
                  <a:srgbClr val="00FFFF"/>
                </a:highlight>
                <a:latin typeface="Consolas" panose="020B0609020204030204" pitchFamily="49" charset="0"/>
              </a:rPr>
              <a:t>James</a:t>
            </a:r>
            <a:r>
              <a:rPr lang="en-US" sz="2000" dirty="0">
                <a:latin typeface="Consolas" panose="020B0609020204030204" pitchFamily="49" charset="0"/>
              </a:rPr>
              <a:t> </a:t>
            </a:r>
            <a:r>
              <a:rPr lang="en-US" sz="2000" dirty="0">
                <a:highlight>
                  <a:srgbClr val="00FFFF"/>
                </a:highlight>
                <a:latin typeface="Consolas" panose="020B0609020204030204" pitchFamily="49" charset="0"/>
              </a:rPr>
              <a:t>Bond</a:t>
            </a:r>
            <a:r>
              <a:rPr lang="en-US" sz="2000" dirty="0">
                <a:latin typeface="Consolas" panose="020B0609020204030204" pitchFamily="49" charset="0"/>
              </a:rPr>
              <a:t>.', $pat)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333333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05028D-AB7E-4C44-9C05-B156C6ACBA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</p:spTree>
    <p:extLst>
      <p:ext uri="{BB962C8B-B14F-4D97-AF65-F5344CB8AC3E}">
        <p14:creationId xmlns:p14="http://schemas.microsoft.com/office/powerpoint/2010/main" val="16972978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DB5DC1-6F98-4385-ADCA-EC043D8CF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E870B5-611F-4290-9152-4A80EB2748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386" y="1200150"/>
            <a:ext cx="7543800" cy="3429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</a:rPr>
              <a:t>$pat = '(?&lt;first&gt;</a:t>
            </a:r>
            <a:r>
              <a:rPr lang="en-US" sz="2000" dirty="0">
                <a:highlight>
                  <a:srgbClr val="00FFFF"/>
                </a:highlight>
                <a:latin typeface="Consolas" panose="020B0609020204030204" pitchFamily="49" charset="0"/>
              </a:rPr>
              <a:t>James</a:t>
            </a:r>
            <a:r>
              <a:rPr lang="en-US" sz="2000" dirty="0">
                <a:latin typeface="Consolas" panose="020B0609020204030204" pitchFamily="49" charset="0"/>
              </a:rPr>
              <a:t>)</a:t>
            </a:r>
            <a:r>
              <a:rPr lang="en-US" sz="2000" dirty="0">
                <a:highlight>
                  <a:srgbClr val="FF00FF"/>
                </a:highlight>
                <a:latin typeface="Consolas" panose="020B0609020204030204" pitchFamily="49" charset="0"/>
              </a:rPr>
              <a:t>\s</a:t>
            </a:r>
            <a:r>
              <a:rPr lang="en-US" sz="2000" dirty="0">
                <a:latin typeface="Consolas" panose="020B0609020204030204" pitchFamily="49" charset="0"/>
              </a:rPr>
              <a:t>(?&lt;last&gt;</a:t>
            </a:r>
            <a:r>
              <a:rPr lang="en-US" sz="2000" dirty="0">
                <a:highlight>
                  <a:srgbClr val="00FFFF"/>
                </a:highlight>
                <a:latin typeface="Consolas" panose="020B0609020204030204" pitchFamily="49" charset="0"/>
              </a:rPr>
              <a:t>Bond</a:t>
            </a:r>
            <a:r>
              <a:rPr lang="en-US" sz="2000" dirty="0">
                <a:latin typeface="Consolas" panose="020B0609020204030204" pitchFamily="49" charset="0"/>
              </a:rPr>
              <a:t>)'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</a:rPr>
              <a:t>$mat = [regex]::Match('Bond. </a:t>
            </a:r>
            <a:r>
              <a:rPr lang="en-US" sz="2000" dirty="0">
                <a:highlight>
                  <a:srgbClr val="00FFFF"/>
                </a:highlight>
                <a:latin typeface="Consolas" panose="020B0609020204030204" pitchFamily="49" charset="0"/>
              </a:rPr>
              <a:t>James</a:t>
            </a:r>
            <a:r>
              <a:rPr lang="en-US" sz="2000" dirty="0">
                <a:highlight>
                  <a:srgbClr val="FF00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highlight>
                  <a:srgbClr val="00FFFF"/>
                </a:highlight>
                <a:latin typeface="Consolas" panose="020B0609020204030204" pitchFamily="49" charset="0"/>
              </a:rPr>
              <a:t>Bond</a:t>
            </a:r>
            <a:r>
              <a:rPr lang="en-US" sz="2000" dirty="0">
                <a:latin typeface="Consolas" panose="020B0609020204030204" pitchFamily="49" charset="0"/>
              </a:rPr>
              <a:t>.', $pat)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333333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05028D-AB7E-4C44-9C05-B156C6ACBA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</p:spTree>
    <p:extLst>
      <p:ext uri="{BB962C8B-B14F-4D97-AF65-F5344CB8AC3E}">
        <p14:creationId xmlns:p14="http://schemas.microsoft.com/office/powerpoint/2010/main" val="20830357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DB5DC1-6F98-4385-ADCA-EC043D8CF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E870B5-611F-4290-9152-4A80EB2748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386" y="1200150"/>
            <a:ext cx="7543800" cy="3429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</a:rPr>
              <a:t>$pat = '</a:t>
            </a:r>
            <a:r>
              <a:rPr lang="en-US" sz="2000" dirty="0">
                <a:highlight>
                  <a:srgbClr val="008080"/>
                </a:highlight>
                <a:latin typeface="Consolas" panose="020B0609020204030204" pitchFamily="49" charset="0"/>
              </a:rPr>
              <a:t>(</a:t>
            </a:r>
            <a:r>
              <a:rPr lang="en-US" sz="2000" dirty="0">
                <a:latin typeface="Consolas" panose="020B0609020204030204" pitchFamily="49" charset="0"/>
              </a:rPr>
              <a:t>?&lt;first&gt;</a:t>
            </a:r>
            <a:r>
              <a:rPr lang="en-US" sz="2000" dirty="0">
                <a:highlight>
                  <a:srgbClr val="00FFFF"/>
                </a:highlight>
                <a:latin typeface="Consolas" panose="020B0609020204030204" pitchFamily="49" charset="0"/>
              </a:rPr>
              <a:t>James</a:t>
            </a:r>
            <a:r>
              <a:rPr lang="en-US" sz="2000" dirty="0">
                <a:highlight>
                  <a:srgbClr val="008080"/>
                </a:highlight>
                <a:latin typeface="Consolas" panose="020B0609020204030204" pitchFamily="49" charset="0"/>
              </a:rPr>
              <a:t>)</a:t>
            </a:r>
            <a:r>
              <a:rPr lang="en-US" sz="2000" dirty="0">
                <a:highlight>
                  <a:srgbClr val="FF00FF"/>
                </a:highlight>
                <a:latin typeface="Consolas" panose="020B0609020204030204" pitchFamily="49" charset="0"/>
              </a:rPr>
              <a:t>\s</a:t>
            </a:r>
            <a:r>
              <a:rPr lang="en-US" sz="2000" dirty="0">
                <a:highlight>
                  <a:srgbClr val="008080"/>
                </a:highlight>
                <a:latin typeface="Consolas" panose="020B0609020204030204" pitchFamily="49" charset="0"/>
              </a:rPr>
              <a:t>(</a:t>
            </a:r>
            <a:r>
              <a:rPr lang="en-US" sz="2000" dirty="0">
                <a:latin typeface="Consolas" panose="020B0609020204030204" pitchFamily="49" charset="0"/>
              </a:rPr>
              <a:t>?&lt;last&gt;</a:t>
            </a:r>
            <a:r>
              <a:rPr lang="en-US" sz="2000" dirty="0">
                <a:highlight>
                  <a:srgbClr val="00FFFF"/>
                </a:highlight>
                <a:latin typeface="Consolas" panose="020B0609020204030204" pitchFamily="49" charset="0"/>
              </a:rPr>
              <a:t>Bond</a:t>
            </a:r>
            <a:r>
              <a:rPr lang="en-US" sz="2000" dirty="0">
                <a:highlight>
                  <a:srgbClr val="008080"/>
                </a:highlight>
                <a:latin typeface="Consolas" panose="020B0609020204030204" pitchFamily="49" charset="0"/>
              </a:rPr>
              <a:t>)</a:t>
            </a:r>
            <a:r>
              <a:rPr lang="en-US" sz="2000" dirty="0">
                <a:latin typeface="Consolas" panose="020B0609020204030204" pitchFamily="49" charset="0"/>
              </a:rPr>
              <a:t>'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</a:rPr>
              <a:t>$mat = [regex]::Match('Bond. </a:t>
            </a:r>
            <a:r>
              <a:rPr lang="en-US" sz="2000" dirty="0">
                <a:highlight>
                  <a:srgbClr val="00FFFF"/>
                </a:highlight>
                <a:latin typeface="Consolas" panose="020B0609020204030204" pitchFamily="49" charset="0"/>
              </a:rPr>
              <a:t>James</a:t>
            </a:r>
            <a:r>
              <a:rPr lang="en-US" sz="2000" dirty="0">
                <a:highlight>
                  <a:srgbClr val="FF00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highlight>
                  <a:srgbClr val="00FFFF"/>
                </a:highlight>
                <a:latin typeface="Consolas" panose="020B0609020204030204" pitchFamily="49" charset="0"/>
              </a:rPr>
              <a:t>Bond</a:t>
            </a:r>
            <a:r>
              <a:rPr lang="en-US" sz="2000" dirty="0">
                <a:latin typeface="Consolas" panose="020B0609020204030204" pitchFamily="49" charset="0"/>
              </a:rPr>
              <a:t>.', $pat)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333333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05028D-AB7E-4C44-9C05-B156C6ACBA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</p:spTree>
    <p:extLst>
      <p:ext uri="{BB962C8B-B14F-4D97-AF65-F5344CB8AC3E}">
        <p14:creationId xmlns:p14="http://schemas.microsoft.com/office/powerpoint/2010/main" val="34724522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DB5DC1-6F98-4385-ADCA-EC043D8CF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E870B5-611F-4290-9152-4A80EB2748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386" y="1200150"/>
            <a:ext cx="7543800" cy="3429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</a:rPr>
              <a:t>$pat = '</a:t>
            </a:r>
            <a:r>
              <a:rPr lang="en-US" sz="2000" dirty="0">
                <a:highlight>
                  <a:srgbClr val="008080"/>
                </a:highlight>
                <a:latin typeface="Consolas" panose="020B0609020204030204" pitchFamily="49" charset="0"/>
              </a:rPr>
              <a:t>(</a:t>
            </a:r>
            <a:r>
              <a:rPr lang="en-US" sz="2000" dirty="0">
                <a:highlight>
                  <a:srgbClr val="808000"/>
                </a:highlight>
                <a:latin typeface="Consolas" panose="020B0609020204030204" pitchFamily="49" charset="0"/>
              </a:rPr>
              <a:t>?&lt;first&gt;</a:t>
            </a:r>
            <a:r>
              <a:rPr lang="en-US" sz="2000" dirty="0">
                <a:highlight>
                  <a:srgbClr val="00FFFF"/>
                </a:highlight>
                <a:latin typeface="Consolas" panose="020B0609020204030204" pitchFamily="49" charset="0"/>
              </a:rPr>
              <a:t>James</a:t>
            </a:r>
            <a:r>
              <a:rPr lang="en-US" sz="2000" dirty="0">
                <a:highlight>
                  <a:srgbClr val="008080"/>
                </a:highlight>
                <a:latin typeface="Consolas" panose="020B0609020204030204" pitchFamily="49" charset="0"/>
              </a:rPr>
              <a:t>)</a:t>
            </a:r>
            <a:r>
              <a:rPr lang="en-US" sz="2000" dirty="0">
                <a:highlight>
                  <a:srgbClr val="FF00FF"/>
                </a:highlight>
                <a:latin typeface="Consolas" panose="020B0609020204030204" pitchFamily="49" charset="0"/>
              </a:rPr>
              <a:t>\s</a:t>
            </a:r>
            <a:r>
              <a:rPr lang="en-US" sz="2000" dirty="0">
                <a:highlight>
                  <a:srgbClr val="008080"/>
                </a:highlight>
                <a:latin typeface="Consolas" panose="020B0609020204030204" pitchFamily="49" charset="0"/>
              </a:rPr>
              <a:t>(</a:t>
            </a:r>
            <a:r>
              <a:rPr lang="en-US" sz="2000" dirty="0">
                <a:highlight>
                  <a:srgbClr val="808000"/>
                </a:highlight>
                <a:latin typeface="Consolas" panose="020B0609020204030204" pitchFamily="49" charset="0"/>
              </a:rPr>
              <a:t>?&lt;last&gt;</a:t>
            </a:r>
            <a:r>
              <a:rPr lang="en-US" sz="2000" dirty="0">
                <a:highlight>
                  <a:srgbClr val="00FFFF"/>
                </a:highlight>
                <a:latin typeface="Consolas" panose="020B0609020204030204" pitchFamily="49" charset="0"/>
              </a:rPr>
              <a:t>Bond</a:t>
            </a:r>
            <a:r>
              <a:rPr lang="en-US" sz="2000" dirty="0">
                <a:highlight>
                  <a:srgbClr val="008080"/>
                </a:highlight>
                <a:latin typeface="Consolas" panose="020B0609020204030204" pitchFamily="49" charset="0"/>
              </a:rPr>
              <a:t>)</a:t>
            </a:r>
            <a:r>
              <a:rPr lang="en-US" sz="2000" dirty="0">
                <a:latin typeface="Consolas" panose="020B0609020204030204" pitchFamily="49" charset="0"/>
              </a:rPr>
              <a:t>'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</a:rPr>
              <a:t>$mat = [regex]::Match('Bond. </a:t>
            </a:r>
            <a:r>
              <a:rPr lang="en-US" sz="2000" dirty="0">
                <a:highlight>
                  <a:srgbClr val="00FFFF"/>
                </a:highlight>
                <a:latin typeface="Consolas" panose="020B0609020204030204" pitchFamily="49" charset="0"/>
              </a:rPr>
              <a:t>James</a:t>
            </a:r>
            <a:r>
              <a:rPr lang="en-US" sz="2000" dirty="0">
                <a:highlight>
                  <a:srgbClr val="FF00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highlight>
                  <a:srgbClr val="00FFFF"/>
                </a:highlight>
                <a:latin typeface="Consolas" panose="020B0609020204030204" pitchFamily="49" charset="0"/>
              </a:rPr>
              <a:t>Bond</a:t>
            </a:r>
            <a:r>
              <a:rPr lang="en-US" sz="2000" dirty="0">
                <a:latin typeface="Consolas" panose="020B0609020204030204" pitchFamily="49" charset="0"/>
              </a:rPr>
              <a:t>.', $pat)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333333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05028D-AB7E-4C44-9C05-B156C6ACBA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</p:spTree>
    <p:extLst>
      <p:ext uri="{BB962C8B-B14F-4D97-AF65-F5344CB8AC3E}">
        <p14:creationId xmlns:p14="http://schemas.microsoft.com/office/powerpoint/2010/main" val="39026210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DB5DC1-6F98-4385-ADCA-EC043D8CF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E870B5-611F-4290-9152-4A80EB2748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386" y="1200150"/>
            <a:ext cx="7543800" cy="3429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</a:rPr>
              <a:t>$pat = '</a:t>
            </a:r>
            <a:r>
              <a:rPr lang="en-US" sz="2000" dirty="0">
                <a:highlight>
                  <a:srgbClr val="00FF00"/>
                </a:highlight>
                <a:latin typeface="Consolas" panose="020B0609020204030204" pitchFamily="49" charset="0"/>
              </a:rPr>
              <a:t>(?&lt;first&gt;James)\s(?&lt;last&gt;Bond)</a:t>
            </a:r>
            <a:r>
              <a:rPr lang="en-US" sz="2000" dirty="0">
                <a:latin typeface="Consolas" panose="020B0609020204030204" pitchFamily="49" charset="0"/>
              </a:rPr>
              <a:t>'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</a:rPr>
              <a:t>$mat = [regex]::Match('Bond. </a:t>
            </a:r>
            <a:r>
              <a:rPr lang="en-US" sz="2000" dirty="0">
                <a:highlight>
                  <a:srgbClr val="00FF00"/>
                </a:highlight>
                <a:latin typeface="Consolas" panose="020B0609020204030204" pitchFamily="49" charset="0"/>
              </a:rPr>
              <a:t>James Bond</a:t>
            </a:r>
            <a:r>
              <a:rPr lang="en-US" sz="2000" dirty="0">
                <a:latin typeface="Consolas" panose="020B0609020204030204" pitchFamily="49" charset="0"/>
              </a:rPr>
              <a:t>.', $pat)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333333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05028D-AB7E-4C44-9C05-B156C6ACBA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</p:spTree>
    <p:extLst>
      <p:ext uri="{BB962C8B-B14F-4D97-AF65-F5344CB8AC3E}">
        <p14:creationId xmlns:p14="http://schemas.microsoft.com/office/powerpoint/2010/main" val="24573179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DB5DC1-6F98-4385-ADCA-EC043D8CF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E870B5-611F-4290-9152-4A80EB2748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386" y="1200150"/>
            <a:ext cx="7543800" cy="342900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</a:rPr>
              <a:t>$pat = '(?&lt;first&gt;James)\s(?&lt;last&gt;Bond)'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</a:rPr>
              <a:t>$mat = [regex]::Match('Bond. James Bond.', $pat)</a:t>
            </a:r>
          </a:p>
          <a:p>
            <a:pPr marL="0" indent="0">
              <a:buNone/>
            </a:pP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</a:rPr>
              <a:t>$mat contains</a:t>
            </a:r>
          </a:p>
          <a:p>
            <a:pPr marL="0" indent="0">
              <a:buNone/>
            </a:pP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Groups   : {0, first, last}</a:t>
            </a:r>
          </a:p>
          <a:p>
            <a:pPr marL="0" indent="0">
              <a:buNone/>
            </a:pP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Success  : True</a:t>
            </a:r>
          </a:p>
          <a:p>
            <a:pPr marL="0" indent="0">
              <a:buNone/>
            </a:pP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Name     : 0</a:t>
            </a:r>
          </a:p>
          <a:p>
            <a:pPr marL="0" indent="0">
              <a:buNone/>
            </a:pP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Captures : {0}</a:t>
            </a:r>
          </a:p>
          <a:p>
            <a:pPr marL="0" indent="0">
              <a:buNone/>
            </a:pP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Index    : 6</a:t>
            </a:r>
          </a:p>
          <a:p>
            <a:pPr marL="0" indent="0">
              <a:buNone/>
            </a:pP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Length   : 10</a:t>
            </a:r>
          </a:p>
          <a:p>
            <a:pPr marL="0" indent="0">
              <a:buNone/>
            </a:pP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Value    : James Bond</a:t>
            </a:r>
          </a:p>
          <a:p>
            <a:pPr marL="0" indent="0">
              <a:buNone/>
            </a:pPr>
            <a:endParaRPr lang="en-US" dirty="0">
              <a:solidFill>
                <a:srgbClr val="333333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05028D-AB7E-4C44-9C05-B156C6ACBA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</p:spTree>
    <p:extLst>
      <p:ext uri="{BB962C8B-B14F-4D97-AF65-F5344CB8AC3E}">
        <p14:creationId xmlns:p14="http://schemas.microsoft.com/office/powerpoint/2010/main" val="2992179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DB5DC1-6F98-4385-ADCA-EC043D8CF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E870B5-611F-4290-9152-4A80EB2748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386" y="1200150"/>
            <a:ext cx="7543800" cy="342900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</a:rPr>
              <a:t>$pat = '(?&lt;</a:t>
            </a:r>
            <a:r>
              <a:rPr lang="en-US" sz="2000" dirty="0">
                <a:highlight>
                  <a:srgbClr val="FFFF00"/>
                </a:highlight>
                <a:latin typeface="Consolas" panose="020B0609020204030204" pitchFamily="49" charset="0"/>
              </a:rPr>
              <a:t>first</a:t>
            </a:r>
            <a:r>
              <a:rPr lang="en-US" sz="2000" dirty="0">
                <a:latin typeface="Consolas" panose="020B0609020204030204" pitchFamily="49" charset="0"/>
              </a:rPr>
              <a:t>&gt;James)\s(?&lt;</a:t>
            </a:r>
            <a:r>
              <a:rPr lang="en-US" sz="2000" dirty="0">
                <a:highlight>
                  <a:srgbClr val="FFFF00"/>
                </a:highlight>
                <a:latin typeface="Consolas" panose="020B0609020204030204" pitchFamily="49" charset="0"/>
              </a:rPr>
              <a:t>last</a:t>
            </a:r>
            <a:r>
              <a:rPr lang="en-US" sz="2000" dirty="0">
                <a:latin typeface="Consolas" panose="020B0609020204030204" pitchFamily="49" charset="0"/>
              </a:rPr>
              <a:t>&gt;Bond)'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</a:rPr>
              <a:t>$mat = [regex]::Match('Bond. James Bond.', $pat)</a:t>
            </a:r>
          </a:p>
          <a:p>
            <a:pPr marL="0" indent="0">
              <a:buNone/>
            </a:pP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</a:rPr>
              <a:t>$mat contains</a:t>
            </a:r>
          </a:p>
          <a:p>
            <a:pPr marL="0" indent="0">
              <a:buNone/>
            </a:pP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Groups   : {0, </a:t>
            </a:r>
            <a:r>
              <a:rPr lang="en-US" sz="19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first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9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last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Success  : True</a:t>
            </a:r>
          </a:p>
          <a:p>
            <a:pPr marL="0" indent="0">
              <a:buNone/>
            </a:pP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Name     : 0</a:t>
            </a:r>
          </a:p>
          <a:p>
            <a:pPr marL="0" indent="0">
              <a:buNone/>
            </a:pP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Captures : {0}</a:t>
            </a:r>
          </a:p>
          <a:p>
            <a:pPr marL="0" indent="0">
              <a:buNone/>
            </a:pP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Index    : 6</a:t>
            </a:r>
          </a:p>
          <a:p>
            <a:pPr marL="0" indent="0">
              <a:buNone/>
            </a:pP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Length   : 10</a:t>
            </a:r>
          </a:p>
          <a:p>
            <a:pPr marL="0" indent="0">
              <a:buNone/>
            </a:pP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Value    : James Bond</a:t>
            </a:r>
          </a:p>
          <a:p>
            <a:pPr marL="0" indent="0">
              <a:buNone/>
            </a:pPr>
            <a:endParaRPr lang="en-US" dirty="0">
              <a:solidFill>
                <a:srgbClr val="333333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05028D-AB7E-4C44-9C05-B156C6ACBA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</p:spTree>
    <p:extLst>
      <p:ext uri="{BB962C8B-B14F-4D97-AF65-F5344CB8AC3E}">
        <p14:creationId xmlns:p14="http://schemas.microsoft.com/office/powerpoint/2010/main" val="41949073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960D4-AB86-4CCD-8182-B6A7703489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Boolean Matching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AD5B71-B3D2-49D3-8D6F-AEA5C4D982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en-US" sz="2800" dirty="0" err="1">
                <a:solidFill>
                  <a:srgbClr val="8B0000"/>
                </a:solidFill>
                <a:latin typeface="Consolas" panose="020B0609020204030204" pitchFamily="49" charset="0"/>
              </a:rPr>
              <a:t>somethingone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en-US" sz="28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A9A9A9"/>
                </a:solidFill>
                <a:latin typeface="Consolas" panose="020B0609020204030204" pitchFamily="49" charset="0"/>
              </a:rPr>
              <a:t>-match</a:t>
            </a:r>
            <a:r>
              <a:rPr lang="en-US" sz="28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en-US" sz="2800" dirty="0">
                <a:solidFill>
                  <a:srgbClr val="8B0000"/>
                </a:solidFill>
                <a:latin typeface="Consolas" panose="020B0609020204030204" pitchFamily="49" charset="0"/>
              </a:rPr>
              <a:t>something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’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</a:rPr>
              <a:t>Returns True</a:t>
            </a:r>
          </a:p>
          <a:p>
            <a:pPr marL="0" indent="0">
              <a:buNone/>
            </a:pPr>
            <a:endParaRPr lang="en-US" sz="2800" dirty="0">
              <a:solidFill>
                <a:srgbClr val="333333"/>
              </a:solidFill>
              <a:latin typeface="Hack NF" panose="020B0609030202020204" pitchFamily="50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4AE309-1B88-4977-86D3-1620E487AA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</p:spTree>
    <p:extLst>
      <p:ext uri="{BB962C8B-B14F-4D97-AF65-F5344CB8AC3E}">
        <p14:creationId xmlns:p14="http://schemas.microsoft.com/office/powerpoint/2010/main" val="34397666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DB5DC1-6F98-4385-ADCA-EC043D8CF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E870B5-611F-4290-9152-4A80EB2748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386" y="1200150"/>
            <a:ext cx="7543800" cy="3429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</a:rPr>
              <a:t>$pat = '(?&lt;first&gt;James)\s(?&lt;last&gt;Bond)'</a:t>
            </a: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</a:rPr>
              <a:t>$mat = [regex]::Match('Bond. James Bond.', $pat)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</a:rPr>
              <a:t>$</a:t>
            </a:r>
            <a:r>
              <a:rPr lang="en-US" sz="1800" dirty="0" err="1">
                <a:solidFill>
                  <a:srgbClr val="000000"/>
                </a:solidFill>
              </a:rPr>
              <a:t>mat.Groups</a:t>
            </a:r>
            <a:r>
              <a:rPr lang="en-US" sz="1800" dirty="0">
                <a:solidFill>
                  <a:srgbClr val="000000"/>
                </a:solidFill>
              </a:rPr>
              <a:t> contains</a:t>
            </a:r>
          </a:p>
          <a:p>
            <a:pPr marL="0" indent="0">
              <a:buNone/>
            </a:pPr>
            <a:endParaRPr lang="en-US" sz="1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05028D-AB7E-4C44-9C05-B156C6ACBA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F712AF-1319-4E4A-916F-431656F0ED37}"/>
              </a:ext>
            </a:extLst>
          </p:cNvPr>
          <p:cNvSpPr txBox="1"/>
          <p:nvPr/>
        </p:nvSpPr>
        <p:spPr>
          <a:xfrm>
            <a:off x="4058793" y="2502009"/>
            <a:ext cx="1981200" cy="1600438"/>
          </a:xfrm>
          <a:prstGeom prst="rect">
            <a:avLst/>
          </a:prstGeom>
          <a:solidFill>
            <a:srgbClr val="8064A2">
              <a:alpha val="25000"/>
            </a:srgbClr>
          </a:solidFill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Success  : True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Name     : first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Captures : {first}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Index    : 6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Length   : 5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Value    : James</a:t>
            </a:r>
          </a:p>
          <a:p>
            <a:pPr marL="0" indent="0">
              <a:buNone/>
            </a:pPr>
            <a:endParaRPr lang="en-US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15C935-56FC-48C2-ACE2-3F70073C0324}"/>
              </a:ext>
            </a:extLst>
          </p:cNvPr>
          <p:cNvSpPr txBox="1"/>
          <p:nvPr/>
        </p:nvSpPr>
        <p:spPr>
          <a:xfrm>
            <a:off x="6974586" y="2502009"/>
            <a:ext cx="1981200" cy="1384995"/>
          </a:xfrm>
          <a:prstGeom prst="rect">
            <a:avLst/>
          </a:prstGeom>
          <a:solidFill>
            <a:srgbClr val="8064A2">
              <a:alpha val="25000"/>
            </a:srgbClr>
          </a:solidFill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Success  : True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Name     : last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Captures : {last}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Index    : 12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Length   : 4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Value    : Bond</a:t>
            </a:r>
            <a:endParaRPr lang="en-US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AFBA75C-B75B-41C4-B7D8-D855BFE4DA76}"/>
              </a:ext>
            </a:extLst>
          </p:cNvPr>
          <p:cNvSpPr txBox="1"/>
          <p:nvPr/>
        </p:nvSpPr>
        <p:spPr>
          <a:xfrm>
            <a:off x="175437" y="2394287"/>
            <a:ext cx="2948763" cy="1815882"/>
          </a:xfrm>
          <a:prstGeom prst="rect">
            <a:avLst/>
          </a:prstGeom>
          <a:solidFill>
            <a:srgbClr val="8064A2">
              <a:alpha val="25000"/>
            </a:srgbClr>
          </a:solidFill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Groups   : {0, first, last}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Success  : True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Name     : 0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Captures : {0}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Index    : 6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Length   : 10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Value    : James Bond</a:t>
            </a:r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983214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DB5DC1-6F98-4385-ADCA-EC043D8CF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E870B5-611F-4290-9152-4A80EB2748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386" y="1200150"/>
            <a:ext cx="7543800" cy="3429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</a:rPr>
              <a:t>$pat = '(?&lt;</a:t>
            </a:r>
            <a:r>
              <a:rPr lang="en-US" sz="1600" dirty="0">
                <a:highlight>
                  <a:srgbClr val="FFFF00"/>
                </a:highlight>
                <a:latin typeface="Consolas" panose="020B0609020204030204" pitchFamily="49" charset="0"/>
              </a:rPr>
              <a:t>first</a:t>
            </a:r>
            <a:r>
              <a:rPr lang="en-US" sz="1600" dirty="0">
                <a:latin typeface="Consolas" panose="020B0609020204030204" pitchFamily="49" charset="0"/>
              </a:rPr>
              <a:t>&gt;James)\s(?&lt;</a:t>
            </a:r>
            <a:r>
              <a:rPr lang="en-US" sz="1600" dirty="0">
                <a:highlight>
                  <a:srgbClr val="FFFF00"/>
                </a:highlight>
                <a:latin typeface="Consolas" panose="020B0609020204030204" pitchFamily="49" charset="0"/>
              </a:rPr>
              <a:t>last</a:t>
            </a:r>
            <a:r>
              <a:rPr lang="en-US" sz="1600" dirty="0">
                <a:latin typeface="Consolas" panose="020B0609020204030204" pitchFamily="49" charset="0"/>
              </a:rPr>
              <a:t>&gt;Bond)'</a:t>
            </a: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</a:rPr>
              <a:t>$mat = [regex]::Match('Bond. James Bond.', $pat)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</a:rPr>
              <a:t>$</a:t>
            </a:r>
            <a:r>
              <a:rPr lang="en-US" sz="1800" dirty="0" err="1">
                <a:solidFill>
                  <a:srgbClr val="000000"/>
                </a:solidFill>
              </a:rPr>
              <a:t>mat.Groups</a:t>
            </a:r>
            <a:r>
              <a:rPr lang="en-US" sz="1800" dirty="0">
                <a:solidFill>
                  <a:srgbClr val="000000"/>
                </a:solidFill>
              </a:rPr>
              <a:t> contains</a:t>
            </a:r>
          </a:p>
          <a:p>
            <a:pPr marL="0" indent="0">
              <a:buNone/>
            </a:pPr>
            <a:endParaRPr lang="en-US" sz="1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05028D-AB7E-4C44-9C05-B156C6ACBA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F712AF-1319-4E4A-916F-431656F0ED37}"/>
              </a:ext>
            </a:extLst>
          </p:cNvPr>
          <p:cNvSpPr txBox="1"/>
          <p:nvPr/>
        </p:nvSpPr>
        <p:spPr>
          <a:xfrm>
            <a:off x="4058793" y="2502009"/>
            <a:ext cx="1981200" cy="1600438"/>
          </a:xfrm>
          <a:prstGeom prst="rect">
            <a:avLst/>
          </a:prstGeom>
          <a:solidFill>
            <a:srgbClr val="8064A2">
              <a:alpha val="25000"/>
            </a:srgbClr>
          </a:solidFill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Success  : True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Name     : 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first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Captures : {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first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Index    : 6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Length   : 5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Value    : James</a:t>
            </a:r>
          </a:p>
          <a:p>
            <a:pPr marL="0" indent="0">
              <a:buNone/>
            </a:pPr>
            <a:endParaRPr lang="en-US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15C935-56FC-48C2-ACE2-3F70073C0324}"/>
              </a:ext>
            </a:extLst>
          </p:cNvPr>
          <p:cNvSpPr txBox="1"/>
          <p:nvPr/>
        </p:nvSpPr>
        <p:spPr>
          <a:xfrm>
            <a:off x="6974586" y="2502009"/>
            <a:ext cx="1981200" cy="1384995"/>
          </a:xfrm>
          <a:prstGeom prst="rect">
            <a:avLst/>
          </a:prstGeom>
          <a:solidFill>
            <a:srgbClr val="8064A2">
              <a:alpha val="25000"/>
            </a:srgbClr>
          </a:solidFill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Success  : True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Name     : 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last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Captures : {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last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Index    : 12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Length   : 4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Value    : Bond</a:t>
            </a:r>
            <a:endParaRPr lang="en-US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AFBA75C-B75B-41C4-B7D8-D855BFE4DA76}"/>
              </a:ext>
            </a:extLst>
          </p:cNvPr>
          <p:cNvSpPr txBox="1"/>
          <p:nvPr/>
        </p:nvSpPr>
        <p:spPr>
          <a:xfrm>
            <a:off x="175437" y="2394287"/>
            <a:ext cx="2948763" cy="1815882"/>
          </a:xfrm>
          <a:prstGeom prst="rect">
            <a:avLst/>
          </a:prstGeom>
          <a:solidFill>
            <a:srgbClr val="8064A2">
              <a:alpha val="25000"/>
            </a:srgbClr>
          </a:solidFill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Groups   : {0, 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first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last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Success  : True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Name     : 0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Captures : {0}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Index    : 6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Length   : 10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Value    : James Bond</a:t>
            </a:r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0645038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DB5DC1-6F98-4385-ADCA-EC043D8CF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E870B5-611F-4290-9152-4A80EB2748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386" y="1200150"/>
            <a:ext cx="7543800" cy="3429000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</a:rPr>
              <a:t>$pat = '(?&lt;</a:t>
            </a:r>
            <a:r>
              <a:rPr lang="en-US" sz="2000" dirty="0">
                <a:highlight>
                  <a:srgbClr val="FFFF00"/>
                </a:highlight>
                <a:latin typeface="Consolas" panose="020B0609020204030204" pitchFamily="49" charset="0"/>
              </a:rPr>
              <a:t>first</a:t>
            </a:r>
            <a:r>
              <a:rPr lang="en-US" sz="2000" dirty="0">
                <a:latin typeface="Consolas" panose="020B0609020204030204" pitchFamily="49" charset="0"/>
              </a:rPr>
              <a:t>&gt;James)\s(?&lt;last&gt;Bond)'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</a:rPr>
              <a:t>$mat = [regex]::Match('Bond. James Bond.', $pat)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$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mat.Groups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['</a:t>
            </a:r>
            <a:r>
              <a:rPr lang="en-US" sz="20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first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']</a:t>
            </a:r>
          </a:p>
          <a:p>
            <a:pPr marL="0" indent="0">
              <a:buNone/>
            </a:pP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</a:rPr>
              <a:t>Returns</a:t>
            </a:r>
          </a:p>
          <a:p>
            <a:pPr marL="0" indent="0">
              <a:buNone/>
            </a:pP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Success  : True</a:t>
            </a:r>
          </a:p>
          <a:p>
            <a:pPr marL="0" indent="0">
              <a:buNone/>
            </a:pP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Name     : </a:t>
            </a:r>
            <a:r>
              <a:rPr lang="en-US" sz="19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first</a:t>
            </a:r>
          </a:p>
          <a:p>
            <a:pPr marL="0" indent="0">
              <a:buNone/>
            </a:pP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Captures : {</a:t>
            </a:r>
            <a:r>
              <a:rPr lang="en-US" sz="19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first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Index    : 6</a:t>
            </a:r>
          </a:p>
          <a:p>
            <a:pPr marL="0" indent="0">
              <a:buNone/>
            </a:pP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Length   : 5</a:t>
            </a:r>
          </a:p>
          <a:p>
            <a:pPr marL="0" indent="0">
              <a:buNone/>
            </a:pP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Value    : James</a:t>
            </a:r>
            <a:endParaRPr lang="en-US" dirty="0">
              <a:solidFill>
                <a:srgbClr val="333333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05028D-AB7E-4C44-9C05-B156C6ACBA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</p:spTree>
    <p:extLst>
      <p:ext uri="{BB962C8B-B14F-4D97-AF65-F5344CB8AC3E}">
        <p14:creationId xmlns:p14="http://schemas.microsoft.com/office/powerpoint/2010/main" val="5698562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DB5DC1-6F98-4385-ADCA-EC043D8CF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E870B5-611F-4290-9152-4A80EB2748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386" y="1200150"/>
            <a:ext cx="7543800" cy="3429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</a:rPr>
              <a:t>$pat = '(?&lt;</a:t>
            </a:r>
            <a:r>
              <a:rPr lang="en-US" sz="2000" dirty="0">
                <a:highlight>
                  <a:srgbClr val="FFFF00"/>
                </a:highlight>
                <a:latin typeface="Consolas" panose="020B0609020204030204" pitchFamily="49" charset="0"/>
              </a:rPr>
              <a:t>first</a:t>
            </a:r>
            <a:r>
              <a:rPr lang="en-US" sz="2000" dirty="0">
                <a:latin typeface="Consolas" panose="020B0609020204030204" pitchFamily="49" charset="0"/>
              </a:rPr>
              <a:t>&gt;James)\s(?&lt;last&gt;Bond)'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</a:rPr>
              <a:t>$mat = [regex]::Match('Bond. James Bond.', $pat)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$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mat.Groups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sz="20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'first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']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$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mat.Groups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sz="20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'first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'].Value</a:t>
            </a:r>
          </a:p>
          <a:p>
            <a:pPr marL="0" indent="0">
              <a:buNone/>
            </a:pP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</a:rPr>
              <a:t>Returns</a:t>
            </a:r>
          </a:p>
          <a:p>
            <a:pPr marL="0" indent="0">
              <a:buNone/>
            </a:pP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James</a:t>
            </a:r>
            <a:endParaRPr lang="en-US" dirty="0">
              <a:solidFill>
                <a:srgbClr val="333333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05028D-AB7E-4C44-9C05-B156C6ACBA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</p:spTree>
    <p:extLst>
      <p:ext uri="{BB962C8B-B14F-4D97-AF65-F5344CB8AC3E}">
        <p14:creationId xmlns:p14="http://schemas.microsoft.com/office/powerpoint/2010/main" val="12271849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DB5DC1-6F98-4385-ADCA-EC043D8CF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E870B5-611F-4290-9152-4A80EB2748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386" y="1200150"/>
            <a:ext cx="7543800" cy="3429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</a:rPr>
              <a:t>$pat = '(?&lt;first&gt;James)\s(?&lt;last&gt;Bond)'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</a:rPr>
              <a:t>$mat = [regex]::Match('Bond. James Bond.', $pat)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$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mat.Groups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['first']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$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mat.Groups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['first</a:t>
            </a:r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'].Value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</a:rPr>
              <a:t>Returns</a:t>
            </a:r>
          </a:p>
          <a:p>
            <a:pPr marL="0" indent="0">
              <a:buNone/>
            </a:pP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James</a:t>
            </a:r>
            <a:endParaRPr lang="en-US" dirty="0">
              <a:solidFill>
                <a:srgbClr val="333333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05028D-AB7E-4C44-9C05-B156C6ACBA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</p:spTree>
    <p:extLst>
      <p:ext uri="{BB962C8B-B14F-4D97-AF65-F5344CB8AC3E}">
        <p14:creationId xmlns:p14="http://schemas.microsoft.com/office/powerpoint/2010/main" val="2701435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DB5DC1-6F98-4385-ADCA-EC043D8CF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E870B5-611F-4290-9152-4A80EB2748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386" y="1200150"/>
            <a:ext cx="7543800" cy="3429000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</a:rPr>
              <a:t>$pat = '(?&lt;first&gt;James)\s(?&lt;last&gt;Bond)'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</a:rPr>
              <a:t>'Bond. James Bond.' -match $pat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</a:rPr>
              <a:t>Returns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True</a:t>
            </a:r>
            <a:endParaRPr lang="en-US" sz="2000" dirty="0">
              <a:solidFill>
                <a:srgbClr val="333333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</a:rPr>
              <a:t>$matches contains</a:t>
            </a:r>
          </a:p>
          <a:p>
            <a:pPr marL="0" indent="0">
              <a:buNone/>
            </a:pP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Name  Value</a:t>
            </a:r>
          </a:p>
          <a:p>
            <a:pPr marL="0" indent="0">
              <a:buNone/>
            </a:pP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----  -----</a:t>
            </a:r>
          </a:p>
          <a:p>
            <a:pPr marL="0" indent="0">
              <a:buNone/>
            </a:pP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last  Bond</a:t>
            </a:r>
          </a:p>
          <a:p>
            <a:pPr marL="0" indent="0">
              <a:buNone/>
            </a:pP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first James</a:t>
            </a:r>
          </a:p>
          <a:p>
            <a:pPr marL="0" indent="0">
              <a:buNone/>
            </a:pP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0     James Bond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05028D-AB7E-4C44-9C05-B156C6ACBA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</p:spTree>
    <p:extLst>
      <p:ext uri="{BB962C8B-B14F-4D97-AF65-F5344CB8AC3E}">
        <p14:creationId xmlns:p14="http://schemas.microsoft.com/office/powerpoint/2010/main" val="12557187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DB5DC1-6F98-4385-ADCA-EC043D8CF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E870B5-611F-4290-9152-4A80EB2748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386" y="1200150"/>
            <a:ext cx="7543800" cy="3429000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</a:rPr>
              <a:t>$pat = '(?&lt;</a:t>
            </a:r>
            <a:r>
              <a:rPr lang="en-US" sz="2000" dirty="0">
                <a:highlight>
                  <a:srgbClr val="FFFF00"/>
                </a:highlight>
                <a:latin typeface="Consolas" panose="020B0609020204030204" pitchFamily="49" charset="0"/>
              </a:rPr>
              <a:t>first</a:t>
            </a:r>
            <a:r>
              <a:rPr lang="en-US" sz="2000" dirty="0">
                <a:latin typeface="Consolas" panose="020B0609020204030204" pitchFamily="49" charset="0"/>
              </a:rPr>
              <a:t>&gt;James)\s(?&lt;</a:t>
            </a:r>
            <a:r>
              <a:rPr lang="en-US" sz="2000" dirty="0">
                <a:highlight>
                  <a:srgbClr val="FFFF00"/>
                </a:highlight>
                <a:latin typeface="Consolas" panose="020B0609020204030204" pitchFamily="49" charset="0"/>
              </a:rPr>
              <a:t>last</a:t>
            </a:r>
            <a:r>
              <a:rPr lang="en-US" sz="2000" dirty="0">
                <a:latin typeface="Consolas" panose="020B0609020204030204" pitchFamily="49" charset="0"/>
              </a:rPr>
              <a:t>&gt;Bond)'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</a:rPr>
              <a:t>'Bond. James Bond.' -match $pat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</a:rPr>
              <a:t>Returns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True</a:t>
            </a:r>
            <a:endParaRPr lang="en-US" sz="2000" dirty="0">
              <a:solidFill>
                <a:srgbClr val="333333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</a:rPr>
              <a:t>$matches contains</a:t>
            </a:r>
          </a:p>
          <a:p>
            <a:pPr marL="0" indent="0">
              <a:buNone/>
            </a:pP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Name  Value</a:t>
            </a:r>
          </a:p>
          <a:p>
            <a:pPr marL="0" indent="0">
              <a:buNone/>
            </a:pP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----  -----</a:t>
            </a:r>
          </a:p>
          <a:p>
            <a:pPr marL="0" indent="0">
              <a:buNone/>
            </a:pPr>
            <a:r>
              <a:rPr lang="en-US" sz="19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last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  Bond</a:t>
            </a:r>
          </a:p>
          <a:p>
            <a:pPr marL="0" indent="0">
              <a:buNone/>
            </a:pPr>
            <a:r>
              <a:rPr lang="en-US" sz="19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first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 James</a:t>
            </a:r>
          </a:p>
          <a:p>
            <a:pPr marL="0" indent="0">
              <a:buNone/>
            </a:pP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0     James Bond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05028D-AB7E-4C44-9C05-B156C6ACBA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</p:spTree>
    <p:extLst>
      <p:ext uri="{BB962C8B-B14F-4D97-AF65-F5344CB8AC3E}">
        <p14:creationId xmlns:p14="http://schemas.microsoft.com/office/powerpoint/2010/main" val="35377539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DB5DC1-6F98-4385-ADCA-EC043D8CF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E870B5-611F-4290-9152-4A80EB2748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386" y="1200150"/>
            <a:ext cx="7543800" cy="3429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</a:rPr>
              <a:t>$pat = '(?&lt;first&gt;James)\s(?&lt;</a:t>
            </a:r>
            <a:r>
              <a:rPr lang="en-US" sz="2000" dirty="0">
                <a:highlight>
                  <a:srgbClr val="FFFF00"/>
                </a:highlight>
                <a:latin typeface="Consolas" panose="020B0609020204030204" pitchFamily="49" charset="0"/>
              </a:rPr>
              <a:t>last</a:t>
            </a:r>
            <a:r>
              <a:rPr lang="en-US" sz="2000" dirty="0">
                <a:latin typeface="Consolas" panose="020B0609020204030204" pitchFamily="49" charset="0"/>
              </a:rPr>
              <a:t>&gt;Bond)'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</a:rPr>
              <a:t>$null = 'Bond. James Bond.' -match $pat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</a:rPr>
              <a:t>$</a:t>
            </a:r>
            <a:r>
              <a:rPr lang="en-US" sz="2000" dirty="0" err="1">
                <a:latin typeface="Consolas" panose="020B0609020204030204" pitchFamily="49" charset="0"/>
              </a:rPr>
              <a:t>matches.</a:t>
            </a:r>
            <a:r>
              <a:rPr lang="en-US" sz="2000" dirty="0" err="1">
                <a:highlight>
                  <a:srgbClr val="FFFF00"/>
                </a:highlight>
                <a:latin typeface="Consolas" panose="020B0609020204030204" pitchFamily="49" charset="0"/>
              </a:rPr>
              <a:t>last</a:t>
            </a:r>
            <a:endParaRPr lang="en-US" sz="2000" dirty="0"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20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</a:rPr>
              <a:t>Returns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Bond</a:t>
            </a:r>
            <a:endParaRPr lang="en-US" sz="2000" dirty="0">
              <a:solidFill>
                <a:srgbClr val="333333"/>
              </a:solidFill>
              <a:latin typeface="Hack NF" panose="020B0609030202020204" pitchFamily="50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05028D-AB7E-4C44-9C05-B156C6ACBA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</p:spTree>
    <p:extLst>
      <p:ext uri="{BB962C8B-B14F-4D97-AF65-F5344CB8AC3E}">
        <p14:creationId xmlns:p14="http://schemas.microsoft.com/office/powerpoint/2010/main" val="34911885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DB5DC1-6F98-4385-ADCA-EC043D8CF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E870B5-611F-4290-9152-4A80EB2748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386" y="1200150"/>
            <a:ext cx="7543800" cy="3429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</a:rPr>
              <a:t>$pat = '(?&lt;first&gt;James)\s(?&lt;last&gt;Bond)'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</a:rPr>
              <a:t>$null = 'Bond. James Bond.' -match $pat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</a:rPr>
              <a:t>$</a:t>
            </a:r>
            <a:r>
              <a:rPr lang="en-US" sz="2000" dirty="0" err="1">
                <a:latin typeface="Consolas" panose="020B0609020204030204" pitchFamily="49" charset="0"/>
              </a:rPr>
              <a:t>matches.last</a:t>
            </a:r>
            <a:endParaRPr lang="en-US" sz="20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20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</a:rPr>
              <a:t>Returns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Bond</a:t>
            </a:r>
            <a:endParaRPr lang="en-US" sz="2000" dirty="0">
              <a:solidFill>
                <a:srgbClr val="333333"/>
              </a:solidFill>
              <a:latin typeface="Hack NF" panose="020B0609030202020204" pitchFamily="50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05028D-AB7E-4C44-9C05-B156C6ACBA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</p:spTree>
    <p:extLst>
      <p:ext uri="{BB962C8B-B14F-4D97-AF65-F5344CB8AC3E}">
        <p14:creationId xmlns:p14="http://schemas.microsoft.com/office/powerpoint/2010/main" val="22629590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7">
            <a:extLst>
              <a:ext uri="{FF2B5EF4-FFF2-40B4-BE49-F238E27FC236}">
                <a16:creationId xmlns:a16="http://schemas.microsoft.com/office/drawing/2014/main" id="{9A3D0CE2-91FF-49B3-A5D8-181E900D75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0625" y="1010209"/>
            <a:ext cx="7667244" cy="60512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" name="Rectangle 9">
            <a:extLst>
              <a:ext uri="{FF2B5EF4-FFF2-40B4-BE49-F238E27FC236}">
                <a16:creationId xmlns:a16="http://schemas.microsoft.com/office/drawing/2014/main" id="{58AEBD96-C315-4F53-9D9E-0E20E993EB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0625" y="3224772"/>
            <a:ext cx="7667244" cy="60512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11">
            <a:extLst>
              <a:ext uri="{FF2B5EF4-FFF2-40B4-BE49-F238E27FC236}">
                <a16:creationId xmlns:a16="http://schemas.microsoft.com/office/drawing/2014/main" id="{78916AAA-66F6-4DFA-88ED-7E27CF6B8D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0625" y="1113584"/>
            <a:ext cx="7667244" cy="20574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26" name="Group 13">
            <a:extLst>
              <a:ext uri="{FF2B5EF4-FFF2-40B4-BE49-F238E27FC236}">
                <a16:creationId xmlns:a16="http://schemas.microsoft.com/office/drawing/2014/main" id="{A137D43F-BAD6-47F1-AA65-AEEA38A2F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236911" y="3051692"/>
            <a:ext cx="810678" cy="810676"/>
            <a:chOff x="9685338" y="4460675"/>
            <a:chExt cx="1080904" cy="1080902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D512C9B2-6B22-4211-A940-FCD7C2CD0B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85F7DB84-CDE7-46F8-90DD-9D048A7D52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 useBgFill="1">
        <p:nvSpPr>
          <p:cNvPr id="27" name="Rectangle 17">
            <a:extLst>
              <a:ext uri="{FF2B5EF4-FFF2-40B4-BE49-F238E27FC236}">
                <a16:creationId xmlns:a16="http://schemas.microsoft.com/office/drawing/2014/main" id="{4BC66A0E-E5D5-4E7D-9B93-33945A88C2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1714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8" name="Rectangle 19">
            <a:extLst>
              <a:ext uri="{FF2B5EF4-FFF2-40B4-BE49-F238E27FC236}">
                <a16:creationId xmlns:a16="http://schemas.microsoft.com/office/drawing/2014/main" id="{5F90B9E6-5D91-4146-881E-1C680D9C75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3900" y="0"/>
            <a:ext cx="7704582" cy="360640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9EB637-BDE3-4965-ABD7-BCFDE08294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08" y="420329"/>
            <a:ext cx="7218935" cy="3021005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80000"/>
              </a:lnSpc>
            </a:pPr>
            <a:r>
              <a:rPr lang="en-US" sz="6000" cap="none" dirty="0">
                <a:solidFill>
                  <a:srgbClr val="FFFFFF"/>
                </a:solidFill>
              </a:rPr>
              <a:t>You can do a lot more with grouping than just named groups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24B8EE7-D55B-4678-8F34-54296AEC75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8809" y="3606403"/>
            <a:ext cx="7701534" cy="60512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C6B9561-B110-467C-BD5A-0797075D03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60108" y="4704588"/>
            <a:ext cx="4601730" cy="27384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r>
              <a:rPr lang="en-US" sz="11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@MrThomasRayner</a:t>
            </a:r>
          </a:p>
        </p:txBody>
      </p:sp>
    </p:spTree>
    <p:extLst>
      <p:ext uri="{BB962C8B-B14F-4D97-AF65-F5344CB8AC3E}">
        <p14:creationId xmlns:p14="http://schemas.microsoft.com/office/powerpoint/2010/main" val="22268472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960D4-AB86-4CCD-8182-B6A7703489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Boolean Matching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AD5B71-B3D2-49D3-8D6F-AEA5C4D982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en-US" sz="2800" dirty="0" err="1">
                <a:solidFill>
                  <a:srgbClr val="8B0000"/>
                </a:solidFill>
                <a:highlight>
                  <a:srgbClr val="00FF00"/>
                </a:highlight>
                <a:latin typeface="Consolas" panose="020B0609020204030204" pitchFamily="49" charset="0"/>
              </a:rPr>
              <a:t>something</a:t>
            </a:r>
            <a:r>
              <a:rPr lang="en-US" sz="2800" dirty="0" err="1">
                <a:solidFill>
                  <a:srgbClr val="8B0000"/>
                </a:solidFill>
                <a:latin typeface="Consolas" panose="020B0609020204030204" pitchFamily="49" charset="0"/>
              </a:rPr>
              <a:t>one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en-US" sz="28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A9A9A9"/>
                </a:solidFill>
                <a:latin typeface="Consolas" panose="020B0609020204030204" pitchFamily="49" charset="0"/>
              </a:rPr>
              <a:t>-match</a:t>
            </a:r>
            <a:r>
              <a:rPr lang="en-US" sz="28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en-US" sz="2800" dirty="0">
                <a:solidFill>
                  <a:srgbClr val="8B0000"/>
                </a:solidFill>
                <a:highlight>
                  <a:srgbClr val="00FF00"/>
                </a:highlight>
                <a:latin typeface="Consolas" panose="020B0609020204030204" pitchFamily="49" charset="0"/>
              </a:rPr>
              <a:t>something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’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</a:rPr>
              <a:t>Returns True</a:t>
            </a:r>
          </a:p>
          <a:p>
            <a:pPr marL="0" indent="0">
              <a:buNone/>
            </a:pPr>
            <a:endParaRPr lang="en-US" sz="2800" dirty="0">
              <a:solidFill>
                <a:srgbClr val="333333"/>
              </a:solidFill>
              <a:latin typeface="Hack NF" panose="020B0609030202020204" pitchFamily="50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4AE309-1B88-4977-86D3-1620E487AA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</p:spTree>
    <p:extLst>
      <p:ext uri="{BB962C8B-B14F-4D97-AF65-F5344CB8AC3E}">
        <p14:creationId xmlns:p14="http://schemas.microsoft.com/office/powerpoint/2010/main" val="40774220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4F8288-567E-4781-B24A-1DB2762761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Loohaheads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3114E-803D-4B9D-B41D-6163404D63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24331" y="2571750"/>
            <a:ext cx="6789420" cy="1993392"/>
          </a:xfrm>
        </p:spPr>
        <p:txBody>
          <a:bodyPr>
            <a:norm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                 .:||||||||:.</a:t>
            </a:r>
          </a:p>
          <a:p>
            <a:r>
              <a:rPr lang="en-US" dirty="0">
                <a:latin typeface="Consolas" panose="020B0609020204030204" pitchFamily="49" charset="0"/>
              </a:rPr>
              <a:t>                /            \</a:t>
            </a:r>
          </a:p>
          <a:p>
            <a:r>
              <a:rPr lang="en-US" dirty="0">
                <a:latin typeface="Consolas" panose="020B0609020204030204" pitchFamily="49" charset="0"/>
              </a:rPr>
              <a:t>               (   o      </a:t>
            </a:r>
            <a:r>
              <a:rPr lang="en-US" dirty="0" err="1">
                <a:latin typeface="Consolas" panose="020B0609020204030204" pitchFamily="49" charset="0"/>
              </a:rPr>
              <a:t>o</a:t>
            </a:r>
            <a:r>
              <a:rPr lang="en-US" dirty="0">
                <a:latin typeface="Consolas" panose="020B0609020204030204" pitchFamily="49" charset="0"/>
              </a:rPr>
              <a:t>   )</a:t>
            </a:r>
          </a:p>
          <a:p>
            <a:r>
              <a:rPr lang="en-US" dirty="0">
                <a:latin typeface="Consolas" panose="020B0609020204030204" pitchFamily="49" charset="0"/>
              </a:rPr>
              <a:t>-------@@@@----------:  :----------@@@@---------</a:t>
            </a:r>
          </a:p>
          <a:p>
            <a:r>
              <a:rPr lang="en-US" dirty="0">
                <a:latin typeface="Consolas" panose="020B0609020204030204" pitchFamily="49" charset="0"/>
              </a:rPr>
              <a:t>                     `--'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AC9B88-D918-422B-A9D1-728FD70BBF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</p:spTree>
    <p:extLst>
      <p:ext uri="{BB962C8B-B14F-4D97-AF65-F5344CB8AC3E}">
        <p14:creationId xmlns:p14="http://schemas.microsoft.com/office/powerpoint/2010/main" val="15514652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DB863-9830-48A0-87F4-D15C3F1B7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the heck is a lookahead?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F3C1D4-D4A8-43D0-BAAD-3817868B8C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Everything we've looked at so far works like…</a:t>
            </a:r>
          </a:p>
          <a:p>
            <a:pPr lvl="1"/>
            <a:r>
              <a:rPr lang="en-US" dirty="0"/>
              <a:t>Match a character</a:t>
            </a:r>
          </a:p>
          <a:p>
            <a:pPr lvl="1"/>
            <a:r>
              <a:rPr lang="en-US" dirty="0"/>
              <a:t>That character is a part of the </a:t>
            </a:r>
            <a:r>
              <a:rPr lang="en-US" b="1" dirty="0"/>
              <a:t>value</a:t>
            </a:r>
            <a:r>
              <a:rPr lang="en-US" dirty="0"/>
              <a:t> that gets returned</a:t>
            </a:r>
          </a:p>
          <a:p>
            <a:pPr lvl="2"/>
            <a:r>
              <a:rPr lang="en-US" dirty="0"/>
              <a:t>Except for ^ and $</a:t>
            </a:r>
          </a:p>
          <a:p>
            <a:r>
              <a:rPr lang="en-US" dirty="0"/>
              <a:t>What about if you want to match on a character/pattern but not have it returned?</a:t>
            </a:r>
          </a:p>
          <a:p>
            <a:pPr lvl="1"/>
            <a:r>
              <a:rPr lang="en-US" dirty="0">
                <a:latin typeface="Consolas" panose="020B0609020204030204" pitchFamily="49" charset="0"/>
              </a:rPr>
              <a:t>'domain\username' </a:t>
            </a:r>
            <a:r>
              <a:rPr lang="en-US" dirty="0"/>
              <a:t>and you just want </a:t>
            </a:r>
            <a:r>
              <a:rPr lang="en-US" dirty="0">
                <a:latin typeface="Consolas" panose="020B0609020204030204" pitchFamily="49" charset="0"/>
              </a:rPr>
              <a:t>domain</a:t>
            </a:r>
          </a:p>
          <a:p>
            <a:pPr lvl="1"/>
            <a:r>
              <a:rPr lang="en-US" dirty="0"/>
              <a:t>Lots of ways to do this that don't involve a lookahead</a:t>
            </a:r>
          </a:p>
          <a:p>
            <a:pPr lvl="1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57BF4A-E5A3-4CAA-9C30-1776800D96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</p:spTree>
    <p:extLst>
      <p:ext uri="{BB962C8B-B14F-4D97-AF65-F5344CB8AC3E}">
        <p14:creationId xmlns:p14="http://schemas.microsoft.com/office/powerpoint/2010/main" val="7140527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DB863-9830-48A0-87F4-D15C3F1B7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the heck is a lookahead?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F3C1D4-D4A8-43D0-BAAD-3817868B8C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Everything we've looked at so far</a:t>
            </a:r>
          </a:p>
          <a:p>
            <a:pPr lvl="1"/>
            <a:r>
              <a:rPr lang="en-US" dirty="0"/>
              <a:t>Match a character</a:t>
            </a:r>
          </a:p>
          <a:p>
            <a:pPr lvl="1"/>
            <a:r>
              <a:rPr lang="en-US" dirty="0"/>
              <a:t>That character is a part of the </a:t>
            </a:r>
            <a:r>
              <a:rPr lang="en-US" b="1" dirty="0"/>
              <a:t>value</a:t>
            </a:r>
            <a:r>
              <a:rPr lang="en-US" dirty="0"/>
              <a:t> that gets returned</a:t>
            </a:r>
          </a:p>
          <a:p>
            <a:pPr lvl="2"/>
            <a:r>
              <a:rPr lang="en-US" dirty="0"/>
              <a:t>Except for ^ and $</a:t>
            </a:r>
          </a:p>
          <a:p>
            <a:r>
              <a:rPr lang="en-US" dirty="0"/>
              <a:t>What about if you want to match on a character/pattern but not have it returned?</a:t>
            </a:r>
          </a:p>
          <a:p>
            <a:pPr lvl="1"/>
            <a:r>
              <a:rPr lang="en-US" dirty="0">
                <a:latin typeface="Consolas" panose="020B0609020204030204" pitchFamily="49" charset="0"/>
              </a:rPr>
              <a:t>'</a:t>
            </a:r>
            <a:r>
              <a:rPr lang="en-US" dirty="0">
                <a:solidFill>
                  <a:srgbClr val="00FFFF"/>
                </a:solidFill>
                <a:highlight>
                  <a:srgbClr val="00FFFF"/>
                </a:highlight>
                <a:latin typeface="Consolas" panose="020B0609020204030204" pitchFamily="49" charset="0"/>
              </a:rPr>
              <a:t>_</a:t>
            </a:r>
            <a:r>
              <a:rPr lang="en-US" dirty="0">
                <a:highlight>
                  <a:srgbClr val="FF00FF"/>
                </a:highlight>
                <a:latin typeface="Consolas" panose="020B0609020204030204" pitchFamily="49" charset="0"/>
              </a:rPr>
              <a:t>d</a:t>
            </a:r>
            <a:r>
              <a:rPr lang="en-US" dirty="0">
                <a:highlight>
                  <a:srgbClr val="FFFF00"/>
                </a:highlight>
                <a:latin typeface="Consolas" panose="020B0609020204030204" pitchFamily="49" charset="0"/>
              </a:rPr>
              <a:t>omain</a:t>
            </a:r>
            <a:r>
              <a:rPr lang="en-US" dirty="0">
                <a:latin typeface="Consolas" panose="020B0609020204030204" pitchFamily="49" charset="0"/>
              </a:rPr>
              <a:t>\username' </a:t>
            </a:r>
            <a:r>
              <a:rPr lang="en-US" dirty="0"/>
              <a:t>and you just want </a:t>
            </a:r>
            <a:r>
              <a:rPr lang="en-US" dirty="0">
                <a:latin typeface="Consolas" panose="020B0609020204030204" pitchFamily="49" charset="0"/>
              </a:rPr>
              <a:t>domain</a:t>
            </a:r>
          </a:p>
          <a:p>
            <a:pPr lvl="1"/>
            <a:r>
              <a:rPr lang="en-US" dirty="0"/>
              <a:t>Lots of ways to do this that don't involve a lookahead</a:t>
            </a:r>
          </a:p>
          <a:p>
            <a:pPr lvl="1"/>
            <a:r>
              <a:rPr lang="en-US" dirty="0">
                <a:highlight>
                  <a:srgbClr val="00FFFF"/>
                </a:highlight>
                <a:latin typeface="Consolas" panose="020B0609020204030204" pitchFamily="49" charset="0"/>
              </a:rPr>
              <a:t>^</a:t>
            </a:r>
            <a:r>
              <a:rPr lang="en-US" dirty="0">
                <a:highlight>
                  <a:srgbClr val="FF00FF"/>
                </a:highlight>
                <a:latin typeface="Consolas" panose="020B0609020204030204" pitchFamily="49" charset="0"/>
              </a:rPr>
              <a:t>\w</a:t>
            </a:r>
            <a:r>
              <a:rPr lang="en-US" dirty="0">
                <a:highlight>
                  <a:srgbClr val="FFFF00"/>
                </a:highlight>
                <a:latin typeface="Consolas" panose="020B0609020204030204" pitchFamily="49" charset="0"/>
              </a:rPr>
              <a:t>+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57BF4A-E5A3-4CAA-9C30-1776800D96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</p:spTree>
    <p:extLst>
      <p:ext uri="{BB962C8B-B14F-4D97-AF65-F5344CB8AC3E}">
        <p14:creationId xmlns:p14="http://schemas.microsoft.com/office/powerpoint/2010/main" val="32644135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DB863-9830-48A0-87F4-D15C3F1B7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the heck is a lookahead?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F3C1D4-D4A8-43D0-BAAD-3817868B8C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Everything we've looked at so far</a:t>
            </a:r>
          </a:p>
          <a:p>
            <a:pPr lvl="1"/>
            <a:r>
              <a:rPr lang="en-US" dirty="0"/>
              <a:t>Match a character</a:t>
            </a:r>
          </a:p>
          <a:p>
            <a:pPr lvl="1"/>
            <a:r>
              <a:rPr lang="en-US" dirty="0"/>
              <a:t>That character is a part of the </a:t>
            </a:r>
            <a:r>
              <a:rPr lang="en-US" b="1" dirty="0"/>
              <a:t>value</a:t>
            </a:r>
            <a:r>
              <a:rPr lang="en-US" dirty="0"/>
              <a:t> that gets returned</a:t>
            </a:r>
          </a:p>
          <a:p>
            <a:pPr lvl="2"/>
            <a:r>
              <a:rPr lang="en-US" dirty="0"/>
              <a:t>Except for ^ and $</a:t>
            </a:r>
          </a:p>
          <a:p>
            <a:r>
              <a:rPr lang="en-US" dirty="0"/>
              <a:t>What about if you want to match on a character/pattern but not have it returned?</a:t>
            </a:r>
          </a:p>
          <a:p>
            <a:pPr lvl="1"/>
            <a:r>
              <a:rPr lang="en-US" dirty="0">
                <a:latin typeface="Consolas" panose="020B0609020204030204" pitchFamily="49" charset="0"/>
              </a:rPr>
              <a:t>'</a:t>
            </a:r>
            <a:r>
              <a:rPr lang="en-US" dirty="0">
                <a:solidFill>
                  <a:srgbClr val="00FFFF"/>
                </a:solidFill>
                <a:highlight>
                  <a:srgbClr val="00FFFF"/>
                </a:highlight>
                <a:latin typeface="Consolas" panose="020B0609020204030204" pitchFamily="49" charset="0"/>
              </a:rPr>
              <a:t>_</a:t>
            </a:r>
            <a:r>
              <a:rPr lang="en-US" dirty="0">
                <a:highlight>
                  <a:srgbClr val="FF00FF"/>
                </a:highlight>
                <a:latin typeface="Consolas" panose="020B0609020204030204" pitchFamily="49" charset="0"/>
              </a:rPr>
              <a:t>d</a:t>
            </a:r>
            <a:r>
              <a:rPr lang="en-US" dirty="0">
                <a:highlight>
                  <a:srgbClr val="FFFF00"/>
                </a:highlight>
                <a:latin typeface="Consolas" panose="020B0609020204030204" pitchFamily="49" charset="0"/>
              </a:rPr>
              <a:t>omain</a:t>
            </a:r>
            <a:r>
              <a:rPr lang="en-US" dirty="0">
                <a:latin typeface="Consolas" panose="020B0609020204030204" pitchFamily="49" charset="0"/>
              </a:rPr>
              <a:t>\username' </a:t>
            </a:r>
            <a:r>
              <a:rPr lang="en-US" dirty="0"/>
              <a:t>and you just want </a:t>
            </a:r>
            <a:r>
              <a:rPr lang="en-US" dirty="0">
                <a:latin typeface="Consolas" panose="020B0609020204030204" pitchFamily="49" charset="0"/>
              </a:rPr>
              <a:t>domain</a:t>
            </a:r>
          </a:p>
          <a:p>
            <a:pPr lvl="1"/>
            <a:r>
              <a:rPr lang="en-US" dirty="0"/>
              <a:t>Lots of ways to do this that don't involve a lookahead</a:t>
            </a:r>
          </a:p>
          <a:p>
            <a:pPr lvl="1"/>
            <a:r>
              <a:rPr lang="en-US" dirty="0">
                <a:highlight>
                  <a:srgbClr val="00FFFF"/>
                </a:highlight>
                <a:latin typeface="Consolas" panose="020B0609020204030204" pitchFamily="49" charset="0"/>
              </a:rPr>
              <a:t>^</a:t>
            </a:r>
            <a:r>
              <a:rPr lang="en-US" dirty="0">
                <a:highlight>
                  <a:srgbClr val="FF00FF"/>
                </a:highlight>
                <a:latin typeface="Consolas" panose="020B0609020204030204" pitchFamily="49" charset="0"/>
              </a:rPr>
              <a:t>[^\\]</a:t>
            </a:r>
            <a:r>
              <a:rPr lang="en-US" dirty="0">
                <a:highlight>
                  <a:srgbClr val="FFFF00"/>
                </a:highlight>
                <a:latin typeface="Consolas" panose="020B0609020204030204" pitchFamily="49" charset="0"/>
              </a:rPr>
              <a:t>*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57BF4A-E5A3-4CAA-9C30-1776800D96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</p:spTree>
    <p:extLst>
      <p:ext uri="{BB962C8B-B14F-4D97-AF65-F5344CB8AC3E}">
        <p14:creationId xmlns:p14="http://schemas.microsoft.com/office/powerpoint/2010/main" val="3381692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DB863-9830-48A0-87F4-D15C3F1B7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the heck is a lookahead?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F3C1D4-D4A8-43D0-BAAD-3817868B8C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Everything we've looked at so far</a:t>
            </a:r>
          </a:p>
          <a:p>
            <a:pPr lvl="1"/>
            <a:r>
              <a:rPr lang="en-US" dirty="0"/>
              <a:t>Match a character</a:t>
            </a:r>
          </a:p>
          <a:p>
            <a:pPr lvl="1"/>
            <a:r>
              <a:rPr lang="en-US" dirty="0"/>
              <a:t>That character is a part of the </a:t>
            </a:r>
            <a:r>
              <a:rPr lang="en-US" b="1" dirty="0"/>
              <a:t>value</a:t>
            </a:r>
            <a:r>
              <a:rPr lang="en-US" dirty="0"/>
              <a:t> that gets returned</a:t>
            </a:r>
          </a:p>
          <a:p>
            <a:pPr lvl="2"/>
            <a:r>
              <a:rPr lang="en-US" dirty="0"/>
              <a:t>Except for ^ and $</a:t>
            </a:r>
          </a:p>
          <a:p>
            <a:r>
              <a:rPr lang="en-US" dirty="0"/>
              <a:t>What about if you want to match on a character/pattern but not have it returned?</a:t>
            </a:r>
          </a:p>
          <a:p>
            <a:pPr lvl="1"/>
            <a:r>
              <a:rPr lang="en-US" dirty="0">
                <a:latin typeface="Consolas" panose="020B0609020204030204" pitchFamily="49" charset="0"/>
              </a:rPr>
              <a:t>'</a:t>
            </a:r>
            <a:r>
              <a:rPr lang="en-US" dirty="0">
                <a:highlight>
                  <a:srgbClr val="FF00FF"/>
                </a:highlight>
                <a:latin typeface="Consolas" panose="020B0609020204030204" pitchFamily="49" charset="0"/>
              </a:rPr>
              <a:t>domain</a:t>
            </a:r>
            <a:r>
              <a:rPr lang="en-US" dirty="0">
                <a:highlight>
                  <a:srgbClr val="00FFFF"/>
                </a:highlight>
                <a:latin typeface="Consolas" panose="020B0609020204030204" pitchFamily="49" charset="0"/>
              </a:rPr>
              <a:t>\</a:t>
            </a:r>
            <a:r>
              <a:rPr lang="en-US" dirty="0">
                <a:highlight>
                  <a:srgbClr val="FF00FF"/>
                </a:highlight>
                <a:latin typeface="Consolas" panose="020B0609020204030204" pitchFamily="49" charset="0"/>
              </a:rPr>
              <a:t>username</a:t>
            </a:r>
            <a:r>
              <a:rPr lang="en-US" dirty="0">
                <a:latin typeface="Consolas" panose="020B0609020204030204" pitchFamily="49" charset="0"/>
              </a:rPr>
              <a:t>' </a:t>
            </a:r>
            <a:r>
              <a:rPr lang="en-US" dirty="0"/>
              <a:t>and you just want </a:t>
            </a:r>
            <a:r>
              <a:rPr lang="en-US" dirty="0">
                <a:latin typeface="Consolas" panose="020B0609020204030204" pitchFamily="49" charset="0"/>
              </a:rPr>
              <a:t>domain</a:t>
            </a:r>
          </a:p>
          <a:p>
            <a:pPr lvl="1"/>
            <a:r>
              <a:rPr lang="en-US" dirty="0"/>
              <a:t>Lots of ways to do this that don't involve a lookahead</a:t>
            </a:r>
          </a:p>
          <a:p>
            <a:pPr lvl="1"/>
            <a:r>
              <a:rPr lang="en-US" dirty="0">
                <a:highlight>
                  <a:srgbClr val="FFFF00"/>
                </a:highlight>
                <a:latin typeface="Consolas" panose="020B0609020204030204" pitchFamily="49" charset="0"/>
              </a:rPr>
              <a:t>(?&lt;</a:t>
            </a:r>
            <a:r>
              <a:rPr lang="en-US" dirty="0" err="1">
                <a:highlight>
                  <a:srgbClr val="FFFF00"/>
                </a:highlight>
                <a:latin typeface="Consolas" panose="020B0609020204030204" pitchFamily="49" charset="0"/>
              </a:rPr>
              <a:t>dom</a:t>
            </a:r>
            <a:r>
              <a:rPr lang="en-US" dirty="0">
                <a:highlight>
                  <a:srgbClr val="FFFF00"/>
                </a:highlight>
                <a:latin typeface="Consolas" panose="020B0609020204030204" pitchFamily="49" charset="0"/>
              </a:rPr>
              <a:t>&gt;</a:t>
            </a:r>
            <a:r>
              <a:rPr lang="en-US" dirty="0">
                <a:highlight>
                  <a:srgbClr val="FF00FF"/>
                </a:highlight>
                <a:latin typeface="Consolas" panose="020B0609020204030204" pitchFamily="49" charset="0"/>
              </a:rPr>
              <a:t>\w+</a:t>
            </a:r>
            <a:r>
              <a:rPr lang="en-US" dirty="0">
                <a:highlight>
                  <a:srgbClr val="FFFF00"/>
                </a:highlight>
                <a:latin typeface="Consolas" panose="020B0609020204030204" pitchFamily="49" charset="0"/>
              </a:rPr>
              <a:t>)</a:t>
            </a:r>
            <a:r>
              <a:rPr lang="en-US" dirty="0">
                <a:highlight>
                  <a:srgbClr val="00FFFF"/>
                </a:highlight>
                <a:latin typeface="Consolas" panose="020B0609020204030204" pitchFamily="49" charset="0"/>
              </a:rPr>
              <a:t>.</a:t>
            </a:r>
            <a:r>
              <a:rPr lang="en-US" dirty="0">
                <a:highlight>
                  <a:srgbClr val="FFFF00"/>
                </a:highlight>
                <a:latin typeface="Consolas" panose="020B0609020204030204" pitchFamily="49" charset="0"/>
              </a:rPr>
              <a:t>(?&lt;user&gt;</a:t>
            </a:r>
            <a:r>
              <a:rPr lang="en-US" dirty="0">
                <a:highlight>
                  <a:srgbClr val="FF00FF"/>
                </a:highlight>
                <a:latin typeface="Consolas" panose="020B0609020204030204" pitchFamily="49" charset="0"/>
              </a:rPr>
              <a:t>\w+</a:t>
            </a:r>
            <a:r>
              <a:rPr lang="en-US" dirty="0">
                <a:highlight>
                  <a:srgbClr val="FFFF00"/>
                </a:highlight>
                <a:latin typeface="Consolas" panose="020B0609020204030204" pitchFamily="49" charset="0"/>
              </a:rPr>
              <a:t>)</a:t>
            </a:r>
          </a:p>
          <a:p>
            <a:pPr lvl="1"/>
            <a:r>
              <a:rPr lang="en-US" dirty="0">
                <a:latin typeface="Consolas" panose="020B0609020204030204" pitchFamily="49" charset="0"/>
              </a:rPr>
              <a:t>$</a:t>
            </a:r>
            <a:r>
              <a:rPr lang="en-US" dirty="0" err="1">
                <a:latin typeface="Consolas" panose="020B0609020204030204" pitchFamily="49" charset="0"/>
              </a:rPr>
              <a:t>matches.</a:t>
            </a:r>
            <a:r>
              <a:rPr lang="en-US" dirty="0" err="1">
                <a:highlight>
                  <a:srgbClr val="FFFF00"/>
                </a:highlight>
                <a:latin typeface="Consolas" panose="020B0609020204030204" pitchFamily="49" charset="0"/>
              </a:rPr>
              <a:t>dom</a:t>
            </a:r>
            <a:endParaRPr lang="en-US" dirty="0">
              <a:highlight>
                <a:srgbClr val="FFFF00"/>
              </a:highlight>
              <a:latin typeface="Consolas" panose="020B0609020204030204" pitchFamily="49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57BF4A-E5A3-4CAA-9C30-1776800D96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</p:spTree>
    <p:extLst>
      <p:ext uri="{BB962C8B-B14F-4D97-AF65-F5344CB8AC3E}">
        <p14:creationId xmlns:p14="http://schemas.microsoft.com/office/powerpoint/2010/main" val="39848058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DB863-9830-48A0-87F4-D15C3F1B7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the heck is a lookahead?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F3C1D4-D4A8-43D0-BAAD-3817868B8C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Everything we've looked at so far</a:t>
            </a:r>
          </a:p>
          <a:p>
            <a:pPr lvl="1"/>
            <a:r>
              <a:rPr lang="en-US" dirty="0"/>
              <a:t>Match a character</a:t>
            </a:r>
          </a:p>
          <a:p>
            <a:pPr lvl="1"/>
            <a:r>
              <a:rPr lang="en-US" dirty="0"/>
              <a:t>That character is a part of the </a:t>
            </a:r>
            <a:r>
              <a:rPr lang="en-US" b="1" dirty="0"/>
              <a:t>value</a:t>
            </a:r>
            <a:r>
              <a:rPr lang="en-US" dirty="0"/>
              <a:t> that gets returned</a:t>
            </a:r>
          </a:p>
          <a:p>
            <a:pPr lvl="2"/>
            <a:r>
              <a:rPr lang="en-US" dirty="0"/>
              <a:t>Except for ^ and $</a:t>
            </a:r>
          </a:p>
          <a:p>
            <a:r>
              <a:rPr lang="en-US" dirty="0"/>
              <a:t>What about if you want to match on a character/pattern but not have it returned?</a:t>
            </a:r>
          </a:p>
          <a:p>
            <a:pPr lvl="1"/>
            <a:r>
              <a:rPr lang="en-US" dirty="0">
                <a:latin typeface="Consolas" panose="020B0609020204030204" pitchFamily="49" charset="0"/>
              </a:rPr>
              <a:t>'domain\username' </a:t>
            </a:r>
            <a:r>
              <a:rPr lang="en-US" dirty="0"/>
              <a:t>and you just want </a:t>
            </a:r>
            <a:r>
              <a:rPr lang="en-US" dirty="0">
                <a:latin typeface="Consolas" panose="020B0609020204030204" pitchFamily="49" charset="0"/>
              </a:rPr>
              <a:t>domain</a:t>
            </a:r>
          </a:p>
          <a:p>
            <a:pPr lvl="1"/>
            <a:r>
              <a:rPr lang="en-US" dirty="0"/>
              <a:t>Lots of ways to do this that don't involve a lookahead</a:t>
            </a:r>
          </a:p>
          <a:p>
            <a:pPr lvl="1"/>
            <a:r>
              <a:rPr lang="en-US" dirty="0"/>
              <a:t>But for the purposes of illustration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57BF4A-E5A3-4CAA-9C30-1776800D96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</p:spTree>
    <p:extLst>
      <p:ext uri="{BB962C8B-B14F-4D97-AF65-F5344CB8AC3E}">
        <p14:creationId xmlns:p14="http://schemas.microsoft.com/office/powerpoint/2010/main" val="20360378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DB863-9830-48A0-87F4-D15C3F1B7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the heck is a lookahead?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F3C1D4-D4A8-43D0-BAAD-3817868B8C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Everything we've looked at so far</a:t>
            </a:r>
          </a:p>
          <a:p>
            <a:pPr lvl="1"/>
            <a:r>
              <a:rPr lang="en-US" dirty="0"/>
              <a:t>Match a character</a:t>
            </a:r>
          </a:p>
          <a:p>
            <a:pPr lvl="1"/>
            <a:r>
              <a:rPr lang="en-US" dirty="0"/>
              <a:t>That character is a part of the </a:t>
            </a:r>
            <a:r>
              <a:rPr lang="en-US" b="1" dirty="0"/>
              <a:t>value</a:t>
            </a:r>
            <a:r>
              <a:rPr lang="en-US" dirty="0"/>
              <a:t> that gets returned</a:t>
            </a:r>
          </a:p>
          <a:p>
            <a:pPr lvl="2"/>
            <a:r>
              <a:rPr lang="en-US" dirty="0"/>
              <a:t>Except for ^ and $</a:t>
            </a:r>
          </a:p>
          <a:p>
            <a:r>
              <a:rPr lang="en-US" dirty="0"/>
              <a:t>What about if you want to match on a character/pattern but not have it returned?</a:t>
            </a:r>
          </a:p>
          <a:p>
            <a:pPr lvl="1"/>
            <a:r>
              <a:rPr lang="en-US" dirty="0">
                <a:latin typeface="Consolas" panose="020B0609020204030204" pitchFamily="49" charset="0"/>
              </a:rPr>
              <a:t>'domain\username' </a:t>
            </a:r>
            <a:r>
              <a:rPr lang="en-US" dirty="0"/>
              <a:t>and you just want </a:t>
            </a:r>
            <a:r>
              <a:rPr lang="en-US" dirty="0">
                <a:latin typeface="Consolas" panose="020B0609020204030204" pitchFamily="49" charset="0"/>
              </a:rPr>
              <a:t>domain</a:t>
            </a:r>
          </a:p>
          <a:p>
            <a:pPr lvl="1"/>
            <a:r>
              <a:rPr lang="en-US" dirty="0"/>
              <a:t>Lots of ways to do this that don't involve a lookahead</a:t>
            </a:r>
          </a:p>
          <a:p>
            <a:pPr lvl="1"/>
            <a:r>
              <a:rPr lang="en-US" dirty="0"/>
              <a:t>But for the purposes of illustration</a:t>
            </a:r>
          </a:p>
          <a:p>
            <a:pPr lvl="1"/>
            <a:r>
              <a:rPr lang="en-US" dirty="0"/>
              <a:t>\w+(?=\\)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57BF4A-E5A3-4CAA-9C30-1776800D96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</p:spTree>
    <p:extLst>
      <p:ext uri="{BB962C8B-B14F-4D97-AF65-F5344CB8AC3E}">
        <p14:creationId xmlns:p14="http://schemas.microsoft.com/office/powerpoint/2010/main" val="40894080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DB863-9830-48A0-87F4-D15C3F1B7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the heck is a lookahead?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F3C1D4-D4A8-43D0-BAAD-3817868B8C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Everything we've looked at so far</a:t>
            </a:r>
          </a:p>
          <a:p>
            <a:pPr lvl="1"/>
            <a:r>
              <a:rPr lang="en-US" dirty="0"/>
              <a:t>Match a character</a:t>
            </a:r>
          </a:p>
          <a:p>
            <a:pPr lvl="1"/>
            <a:r>
              <a:rPr lang="en-US" dirty="0"/>
              <a:t>That character is a part of the </a:t>
            </a:r>
            <a:r>
              <a:rPr lang="en-US" b="1" dirty="0"/>
              <a:t>value</a:t>
            </a:r>
            <a:r>
              <a:rPr lang="en-US" dirty="0"/>
              <a:t> that gets returned</a:t>
            </a:r>
          </a:p>
          <a:p>
            <a:pPr lvl="2"/>
            <a:r>
              <a:rPr lang="en-US" dirty="0"/>
              <a:t>Except for ^ and $</a:t>
            </a:r>
          </a:p>
          <a:p>
            <a:r>
              <a:rPr lang="en-US" dirty="0"/>
              <a:t>What about if you want to match on a character/pattern but not have it returned?</a:t>
            </a:r>
          </a:p>
          <a:p>
            <a:pPr lvl="1"/>
            <a:r>
              <a:rPr lang="en-US" dirty="0">
                <a:latin typeface="Consolas" panose="020B0609020204030204" pitchFamily="49" charset="0"/>
              </a:rPr>
              <a:t>'</a:t>
            </a:r>
            <a:r>
              <a:rPr lang="en-US" dirty="0">
                <a:highlight>
                  <a:srgbClr val="FF00FF"/>
                </a:highlight>
                <a:latin typeface="Consolas" panose="020B0609020204030204" pitchFamily="49" charset="0"/>
              </a:rPr>
              <a:t>d</a:t>
            </a:r>
            <a:r>
              <a:rPr lang="en-US" dirty="0">
                <a:latin typeface="Consolas" panose="020B0609020204030204" pitchFamily="49" charset="0"/>
              </a:rPr>
              <a:t>omain\username' </a:t>
            </a:r>
            <a:r>
              <a:rPr lang="en-US" dirty="0"/>
              <a:t>and you just want </a:t>
            </a:r>
            <a:r>
              <a:rPr lang="en-US" dirty="0">
                <a:latin typeface="Consolas" panose="020B0609020204030204" pitchFamily="49" charset="0"/>
              </a:rPr>
              <a:t>domain</a:t>
            </a:r>
          </a:p>
          <a:p>
            <a:pPr lvl="1"/>
            <a:r>
              <a:rPr lang="en-US" dirty="0"/>
              <a:t>Lots of ways to do this that don't involve a lookahead</a:t>
            </a:r>
          </a:p>
          <a:p>
            <a:pPr lvl="1"/>
            <a:r>
              <a:rPr lang="en-US" dirty="0"/>
              <a:t>But for the purposes of illustration</a:t>
            </a:r>
          </a:p>
          <a:p>
            <a:pPr lvl="1"/>
            <a:r>
              <a:rPr lang="en-US" dirty="0">
                <a:highlight>
                  <a:srgbClr val="FF00FF"/>
                </a:highlight>
              </a:rPr>
              <a:t>\w</a:t>
            </a:r>
            <a:r>
              <a:rPr lang="en-US" dirty="0"/>
              <a:t>+(?=\\)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57BF4A-E5A3-4CAA-9C30-1776800D96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</p:spTree>
    <p:extLst>
      <p:ext uri="{BB962C8B-B14F-4D97-AF65-F5344CB8AC3E}">
        <p14:creationId xmlns:p14="http://schemas.microsoft.com/office/powerpoint/2010/main" val="40032478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DB863-9830-48A0-87F4-D15C3F1B7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the heck is a lookahead?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F3C1D4-D4A8-43D0-BAAD-3817868B8C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Everything we've looked at so far</a:t>
            </a:r>
          </a:p>
          <a:p>
            <a:pPr lvl="1"/>
            <a:r>
              <a:rPr lang="en-US" dirty="0"/>
              <a:t>Match a character</a:t>
            </a:r>
          </a:p>
          <a:p>
            <a:pPr lvl="1"/>
            <a:r>
              <a:rPr lang="en-US" dirty="0"/>
              <a:t>That character is a part of the </a:t>
            </a:r>
            <a:r>
              <a:rPr lang="en-US" b="1" dirty="0"/>
              <a:t>value</a:t>
            </a:r>
            <a:r>
              <a:rPr lang="en-US" dirty="0"/>
              <a:t> that gets returned</a:t>
            </a:r>
          </a:p>
          <a:p>
            <a:pPr lvl="2"/>
            <a:r>
              <a:rPr lang="en-US" dirty="0"/>
              <a:t>Except for ^ and $</a:t>
            </a:r>
          </a:p>
          <a:p>
            <a:r>
              <a:rPr lang="en-US" dirty="0"/>
              <a:t>What about if you want to match on a character/pattern but not have it returned?</a:t>
            </a:r>
          </a:p>
          <a:p>
            <a:pPr lvl="1"/>
            <a:r>
              <a:rPr lang="en-US" dirty="0">
                <a:latin typeface="Consolas" panose="020B0609020204030204" pitchFamily="49" charset="0"/>
              </a:rPr>
              <a:t>'</a:t>
            </a:r>
            <a:r>
              <a:rPr lang="en-US" dirty="0">
                <a:highlight>
                  <a:srgbClr val="FF00FF"/>
                </a:highlight>
                <a:latin typeface="Consolas" panose="020B0609020204030204" pitchFamily="49" charset="0"/>
              </a:rPr>
              <a:t>d</a:t>
            </a:r>
            <a:r>
              <a:rPr lang="en-US" dirty="0">
                <a:highlight>
                  <a:srgbClr val="00FFFF"/>
                </a:highlight>
                <a:latin typeface="Consolas" panose="020B0609020204030204" pitchFamily="49" charset="0"/>
              </a:rPr>
              <a:t>omain</a:t>
            </a:r>
            <a:r>
              <a:rPr lang="en-US" dirty="0">
                <a:latin typeface="Consolas" panose="020B0609020204030204" pitchFamily="49" charset="0"/>
              </a:rPr>
              <a:t>\username' </a:t>
            </a:r>
            <a:r>
              <a:rPr lang="en-US" dirty="0"/>
              <a:t>and you just want </a:t>
            </a:r>
            <a:r>
              <a:rPr lang="en-US" dirty="0">
                <a:latin typeface="Consolas" panose="020B0609020204030204" pitchFamily="49" charset="0"/>
              </a:rPr>
              <a:t>domain</a:t>
            </a:r>
          </a:p>
          <a:p>
            <a:pPr lvl="1"/>
            <a:r>
              <a:rPr lang="en-US" dirty="0"/>
              <a:t>Lots of ways to do this that don't involve a lookahead</a:t>
            </a:r>
          </a:p>
          <a:p>
            <a:pPr lvl="1"/>
            <a:r>
              <a:rPr lang="en-US" dirty="0"/>
              <a:t>But for the purposes of illustration</a:t>
            </a:r>
          </a:p>
          <a:p>
            <a:pPr lvl="1"/>
            <a:r>
              <a:rPr lang="en-US" dirty="0">
                <a:highlight>
                  <a:srgbClr val="FF00FF"/>
                </a:highlight>
              </a:rPr>
              <a:t>\w</a:t>
            </a:r>
            <a:r>
              <a:rPr lang="en-US" dirty="0">
                <a:highlight>
                  <a:srgbClr val="00FFFF"/>
                </a:highlight>
              </a:rPr>
              <a:t>+</a:t>
            </a:r>
            <a:r>
              <a:rPr lang="en-US" dirty="0"/>
              <a:t>(?=\\)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57BF4A-E5A3-4CAA-9C30-1776800D96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</p:spTree>
    <p:extLst>
      <p:ext uri="{BB962C8B-B14F-4D97-AF65-F5344CB8AC3E}">
        <p14:creationId xmlns:p14="http://schemas.microsoft.com/office/powerpoint/2010/main" val="16488419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DB863-9830-48A0-87F4-D15C3F1B7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the heck is a lookahead?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F3C1D4-D4A8-43D0-BAAD-3817868B8C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Everything we've looked at so far</a:t>
            </a:r>
          </a:p>
          <a:p>
            <a:pPr lvl="1"/>
            <a:r>
              <a:rPr lang="en-US" dirty="0"/>
              <a:t>Match a character</a:t>
            </a:r>
          </a:p>
          <a:p>
            <a:pPr lvl="1"/>
            <a:r>
              <a:rPr lang="en-US" dirty="0"/>
              <a:t>That character is a part of the </a:t>
            </a:r>
            <a:r>
              <a:rPr lang="en-US" b="1" dirty="0"/>
              <a:t>value</a:t>
            </a:r>
            <a:r>
              <a:rPr lang="en-US" dirty="0"/>
              <a:t> that gets returned</a:t>
            </a:r>
          </a:p>
          <a:p>
            <a:pPr lvl="2"/>
            <a:r>
              <a:rPr lang="en-US" dirty="0"/>
              <a:t>Except for ^ and $</a:t>
            </a:r>
          </a:p>
          <a:p>
            <a:r>
              <a:rPr lang="en-US" dirty="0"/>
              <a:t>What about if you want to match on a character/pattern but not have it returned?</a:t>
            </a:r>
          </a:p>
          <a:p>
            <a:pPr lvl="1"/>
            <a:r>
              <a:rPr lang="en-US" dirty="0">
                <a:latin typeface="Consolas" panose="020B0609020204030204" pitchFamily="49" charset="0"/>
              </a:rPr>
              <a:t>'</a:t>
            </a:r>
            <a:r>
              <a:rPr lang="en-US" dirty="0">
                <a:highlight>
                  <a:srgbClr val="FF00FF"/>
                </a:highlight>
                <a:latin typeface="Consolas" panose="020B0609020204030204" pitchFamily="49" charset="0"/>
              </a:rPr>
              <a:t>d</a:t>
            </a:r>
            <a:r>
              <a:rPr lang="en-US" dirty="0">
                <a:highlight>
                  <a:srgbClr val="00FFFF"/>
                </a:highlight>
                <a:latin typeface="Consolas" panose="020B0609020204030204" pitchFamily="49" charset="0"/>
              </a:rPr>
              <a:t>omain</a:t>
            </a:r>
            <a:r>
              <a:rPr lang="en-US" dirty="0">
                <a:latin typeface="Consolas" panose="020B0609020204030204" pitchFamily="49" charset="0"/>
              </a:rPr>
              <a:t>\username' </a:t>
            </a:r>
            <a:r>
              <a:rPr lang="en-US" dirty="0"/>
              <a:t>and you just want </a:t>
            </a:r>
            <a:r>
              <a:rPr lang="en-US" dirty="0">
                <a:latin typeface="Consolas" panose="020B0609020204030204" pitchFamily="49" charset="0"/>
              </a:rPr>
              <a:t>domain</a:t>
            </a:r>
          </a:p>
          <a:p>
            <a:pPr lvl="1"/>
            <a:r>
              <a:rPr lang="en-US" dirty="0"/>
              <a:t>Lots of ways to do this that don't involve a lookahead</a:t>
            </a:r>
          </a:p>
          <a:p>
            <a:pPr lvl="1"/>
            <a:r>
              <a:rPr lang="en-US" dirty="0"/>
              <a:t>But for the purposes of illustration</a:t>
            </a:r>
          </a:p>
          <a:p>
            <a:pPr lvl="1"/>
            <a:r>
              <a:rPr lang="en-US" dirty="0">
                <a:highlight>
                  <a:srgbClr val="FF00FF"/>
                </a:highlight>
              </a:rPr>
              <a:t>\w</a:t>
            </a:r>
            <a:r>
              <a:rPr lang="en-US" dirty="0">
                <a:highlight>
                  <a:srgbClr val="00FFFF"/>
                </a:highlight>
              </a:rPr>
              <a:t>+</a:t>
            </a:r>
            <a:r>
              <a:rPr lang="en-US" dirty="0">
                <a:highlight>
                  <a:srgbClr val="FFFF00"/>
                </a:highlight>
              </a:rPr>
              <a:t>(</a:t>
            </a:r>
            <a:r>
              <a:rPr lang="en-US" dirty="0"/>
              <a:t>?=\\</a:t>
            </a:r>
            <a:r>
              <a:rPr lang="en-US" dirty="0">
                <a:highlight>
                  <a:srgbClr val="FFFF00"/>
                </a:highlight>
              </a:rPr>
              <a:t>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57BF4A-E5A3-4CAA-9C30-1776800D96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</p:spTree>
    <p:extLst>
      <p:ext uri="{BB962C8B-B14F-4D97-AF65-F5344CB8AC3E}">
        <p14:creationId xmlns:p14="http://schemas.microsoft.com/office/powerpoint/2010/main" val="11125663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theme/_rels/them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3.xml><?xml version="1.0" encoding="utf-8"?>
<a:theme xmlns:a="http://schemas.openxmlformats.org/drawingml/2006/main" name="1_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4.xml><?xml version="1.0" encoding="utf-8"?>
<a:theme xmlns:a="http://schemas.openxmlformats.org/drawingml/2006/main" name="2_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6256</Words>
  <Application>Microsoft Office PowerPoint</Application>
  <PresentationFormat>On-screen Show (16:9)</PresentationFormat>
  <Paragraphs>1237</Paragraphs>
  <Slides>146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146</vt:i4>
      </vt:variant>
    </vt:vector>
  </HeadingPairs>
  <TitlesOfParts>
    <vt:vector size="158" baseType="lpstr">
      <vt:lpstr>Arial</vt:lpstr>
      <vt:lpstr>Arial Black</vt:lpstr>
      <vt:lpstr>Calibri</vt:lpstr>
      <vt:lpstr>Consolas</vt:lpstr>
      <vt:lpstr>Hack NF</vt:lpstr>
      <vt:lpstr>Rockwell</vt:lpstr>
      <vt:lpstr>Rockwell Condensed</vt:lpstr>
      <vt:lpstr>Wingdings</vt:lpstr>
      <vt:lpstr>Custom Design</vt:lpstr>
      <vt:lpstr>Wood Type</vt:lpstr>
      <vt:lpstr>1_Wood Type</vt:lpstr>
      <vt:lpstr>2_Wood Type</vt:lpstr>
      <vt:lpstr>Regex for Rockstars</vt:lpstr>
      <vt:lpstr>PowerPoint Presentation</vt:lpstr>
      <vt:lpstr>Recap For Noobs</vt:lpstr>
      <vt:lpstr>Regex For Noobs</vt:lpstr>
      <vt:lpstr>What is regex?</vt:lpstr>
      <vt:lpstr>You’re already doing it!</vt:lpstr>
      <vt:lpstr>You’re already doing it!</vt:lpstr>
      <vt:lpstr>Boolean Matching</vt:lpstr>
      <vt:lpstr>Boolean Matching</vt:lpstr>
      <vt:lpstr>Boolean Matching</vt:lpstr>
      <vt:lpstr>Boolean Matching</vt:lpstr>
      <vt:lpstr>Simple Replacements</vt:lpstr>
      <vt:lpstr>Simple Replacements</vt:lpstr>
      <vt:lpstr>Simple Replacements</vt:lpstr>
      <vt:lpstr>Quantifiers</vt:lpstr>
      <vt:lpstr>Quantifiers</vt:lpstr>
      <vt:lpstr>Quantifiers</vt:lpstr>
      <vt:lpstr>Quantifiers</vt:lpstr>
      <vt:lpstr>Quantifiers</vt:lpstr>
      <vt:lpstr>Quantifiers</vt:lpstr>
      <vt:lpstr>Quantifiers</vt:lpstr>
      <vt:lpstr>Quantifiers</vt:lpstr>
      <vt:lpstr>Quantifiers</vt:lpstr>
      <vt:lpstr>Quantifiers</vt:lpstr>
      <vt:lpstr>Quantifiers</vt:lpstr>
      <vt:lpstr>Special Symbols</vt:lpstr>
      <vt:lpstr>A quick Refresher</vt:lpstr>
      <vt:lpstr>Special Symbols</vt:lpstr>
      <vt:lpstr>Special Symbols</vt:lpstr>
      <vt:lpstr>Special Symbols</vt:lpstr>
      <vt:lpstr>Special Symbols</vt:lpstr>
      <vt:lpstr>Special Symbols</vt:lpstr>
      <vt:lpstr>Special Symbols</vt:lpstr>
      <vt:lpstr>Special Symbols</vt:lpstr>
      <vt:lpstr>Special Symbols</vt:lpstr>
      <vt:lpstr>Special Symbols</vt:lpstr>
      <vt:lpstr>Special Symbols</vt:lpstr>
      <vt:lpstr>Special Symbols</vt:lpstr>
      <vt:lpstr>Special Symbols</vt:lpstr>
      <vt:lpstr>Special Symbols</vt:lpstr>
      <vt:lpstr>Special Symbols</vt:lpstr>
      <vt:lpstr>Special Symbols</vt:lpstr>
      <vt:lpstr>Special Symbols</vt:lpstr>
      <vt:lpstr>Special Symbols</vt:lpstr>
      <vt:lpstr>Special Symbols</vt:lpstr>
      <vt:lpstr>Special Symbols</vt:lpstr>
      <vt:lpstr>Special Symbols</vt:lpstr>
      <vt:lpstr>Special Symbols</vt:lpstr>
      <vt:lpstr>Special Symbols</vt:lpstr>
      <vt:lpstr>A quick Refresher</vt:lpstr>
      <vt:lpstr>Brackets</vt:lpstr>
      <vt:lpstr>Brackets</vt:lpstr>
      <vt:lpstr>Brackets</vt:lpstr>
      <vt:lpstr>Brackets</vt:lpstr>
      <vt:lpstr>Brackets</vt:lpstr>
      <vt:lpstr>Brackets</vt:lpstr>
      <vt:lpstr>Brackets</vt:lpstr>
      <vt:lpstr>Brackets</vt:lpstr>
      <vt:lpstr>Brackets</vt:lpstr>
      <vt:lpstr>Brackets</vt:lpstr>
      <vt:lpstr>Brackets</vt:lpstr>
      <vt:lpstr>[Regex]</vt:lpstr>
      <vt:lpstr>Better Than Booleans</vt:lpstr>
      <vt:lpstr>Better Than Booleans</vt:lpstr>
      <vt:lpstr>Better Than Booleans</vt:lpstr>
      <vt:lpstr>Better Than Booleans</vt:lpstr>
      <vt:lpstr>Better Than Booleans</vt:lpstr>
      <vt:lpstr>Rockstar Time</vt:lpstr>
      <vt:lpstr>Parsing HTML</vt:lpstr>
      <vt:lpstr>Grouping</vt:lpstr>
      <vt:lpstr>Grouping</vt:lpstr>
      <vt:lpstr>Grouping</vt:lpstr>
      <vt:lpstr>Grouping</vt:lpstr>
      <vt:lpstr>Grouping</vt:lpstr>
      <vt:lpstr>Grouping</vt:lpstr>
      <vt:lpstr>Grouping</vt:lpstr>
      <vt:lpstr>Grouping</vt:lpstr>
      <vt:lpstr>Grouping</vt:lpstr>
      <vt:lpstr>Grouping</vt:lpstr>
      <vt:lpstr>Grouping</vt:lpstr>
      <vt:lpstr>Grouping</vt:lpstr>
      <vt:lpstr>Grouping</vt:lpstr>
      <vt:lpstr>Grouping</vt:lpstr>
      <vt:lpstr>Grouping</vt:lpstr>
      <vt:lpstr>Grouping</vt:lpstr>
      <vt:lpstr>Grouping</vt:lpstr>
      <vt:lpstr>Grouping</vt:lpstr>
      <vt:lpstr>Grouping</vt:lpstr>
      <vt:lpstr>You can do a lot more with grouping than just named groups</vt:lpstr>
      <vt:lpstr>Loohaheads</vt:lpstr>
      <vt:lpstr>What the heck is a lookahead?</vt:lpstr>
      <vt:lpstr>What the heck is a lookahead?</vt:lpstr>
      <vt:lpstr>What the heck is a lookahead?</vt:lpstr>
      <vt:lpstr>What the heck is a lookahead?</vt:lpstr>
      <vt:lpstr>What the heck is a lookahead?</vt:lpstr>
      <vt:lpstr>What the heck is a lookahead?</vt:lpstr>
      <vt:lpstr>What the heck is a lookahead?</vt:lpstr>
      <vt:lpstr>What the heck is a lookahead?</vt:lpstr>
      <vt:lpstr>What the heck is a lookahead?</vt:lpstr>
      <vt:lpstr>What the heck is a lookahead?</vt:lpstr>
      <vt:lpstr>What the heck is a lookahead?</vt:lpstr>
      <vt:lpstr>What the heck is a lookahead?</vt:lpstr>
      <vt:lpstr>Lookaheads</vt:lpstr>
      <vt:lpstr>Lookaheads</vt:lpstr>
      <vt:lpstr>Lookaheads</vt:lpstr>
      <vt:lpstr>Lookaheads</vt:lpstr>
      <vt:lpstr>Lookaheads</vt:lpstr>
      <vt:lpstr>Lookaheads</vt:lpstr>
      <vt:lpstr>Lookaheads</vt:lpstr>
      <vt:lpstr>Lookaheads</vt:lpstr>
      <vt:lpstr>Lookaheads</vt:lpstr>
      <vt:lpstr>Lookaheads</vt:lpstr>
      <vt:lpstr>Lookaheads</vt:lpstr>
      <vt:lpstr>Lookaheads</vt:lpstr>
      <vt:lpstr>Lookbehinds</vt:lpstr>
      <vt:lpstr>Lookbehinds</vt:lpstr>
      <vt:lpstr>Lookbehinds</vt:lpstr>
      <vt:lpstr>Lookbehinds</vt:lpstr>
      <vt:lpstr>Lookbehinds</vt:lpstr>
      <vt:lpstr>Lookbehinds</vt:lpstr>
      <vt:lpstr>Negative Lookaheads and Lookbehinds</vt:lpstr>
      <vt:lpstr>Negative Lookaheads and Lookbehinds</vt:lpstr>
      <vt:lpstr>Negative Lookaheads and Lookbehinds</vt:lpstr>
      <vt:lpstr>Negative Lookaheads and Lookbehinds</vt:lpstr>
      <vt:lpstr>Negative Lookaheads and Lookbehinds</vt:lpstr>
      <vt:lpstr>Negative Lookaheads and Lookbehinds</vt:lpstr>
      <vt:lpstr>Negative Lookaheads and Lookbehinds</vt:lpstr>
      <vt:lpstr>Negative Lookaheads and Lookbehinds</vt:lpstr>
      <vt:lpstr>Negative Lookaheads and Lookbehinds</vt:lpstr>
      <vt:lpstr>Negative Lookaheads and Lookbehinds</vt:lpstr>
      <vt:lpstr>Negative Lookaheads and Lookbehinds</vt:lpstr>
      <vt:lpstr>Negative Lookaheads and Lookbehinds</vt:lpstr>
      <vt:lpstr>Negative Lookaheads and Lookbehinds</vt:lpstr>
      <vt:lpstr>Negative Lookaheads and Lookbehinds</vt:lpstr>
      <vt:lpstr>Negative Lookaheads and Lookbehinds</vt:lpstr>
      <vt:lpstr>Negative Lookaheads and Lookbehinds</vt:lpstr>
      <vt:lpstr>Negative Lookaheads and Lookbehinds</vt:lpstr>
      <vt:lpstr>Non-Capturing Groups</vt:lpstr>
      <vt:lpstr>Non-Capturing Groups</vt:lpstr>
      <vt:lpstr>Non-Capturing Groups</vt:lpstr>
      <vt:lpstr>Non-Capturing Groups</vt:lpstr>
      <vt:lpstr>Non-Capturing Groups</vt:lpstr>
      <vt:lpstr>Non-Capturing Groups</vt:lpstr>
      <vt:lpstr>Non-Capturing Groups</vt:lpstr>
      <vt:lpstr>regex101.com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2020-07-12T22:05:37Z</dcterms:created>
  <dcterms:modified xsi:type="dcterms:W3CDTF">2020-07-13T09:43:05Z</dcterms:modified>
</cp:coreProperties>
</file>